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271" r:id="rId2"/>
    <p:sldId id="274" r:id="rId3"/>
    <p:sldId id="275" r:id="rId4"/>
    <p:sldId id="276" r:id="rId5"/>
    <p:sldId id="277" r:id="rId6"/>
    <p:sldId id="285" r:id="rId7"/>
    <p:sldId id="279" r:id="rId8"/>
    <p:sldId id="280" r:id="rId9"/>
    <p:sldId id="284" r:id="rId10"/>
    <p:sldId id="282" r:id="rId11"/>
    <p:sldId id="283" r:id="rId12"/>
    <p:sldId id="261" r:id="rId13"/>
  </p:sldIdLst>
  <p:sldSz cx="12192000" cy="6858000"/>
  <p:notesSz cx="7077075" cy="9363075"/>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00"/>
    <p:restoredTop sz="84037"/>
  </p:normalViewPr>
  <p:slideViewPr>
    <p:cSldViewPr snapToGrid="0" snapToObjects="1">
      <p:cViewPr varScale="1">
        <p:scale>
          <a:sx n="97" d="100"/>
          <a:sy n="97" d="100"/>
        </p:scale>
        <p:origin x="1266" y="78"/>
      </p:cViewPr>
      <p:guideLst/>
    </p:cSldViewPr>
  </p:slideViewPr>
  <p:notesTextViewPr>
    <p:cViewPr>
      <p:scale>
        <a:sx n="3" d="2"/>
        <a:sy n="3" d="2"/>
      </p:scale>
      <p:origin x="0" y="0"/>
    </p:cViewPr>
  </p:notesTextViewPr>
  <p:notesViewPr>
    <p:cSldViewPr snapToGrid="0" snapToObjects="1">
      <p:cViewPr varScale="1">
        <p:scale>
          <a:sx n="86" d="100"/>
          <a:sy n="86" d="100"/>
        </p:scale>
        <p:origin x="3726"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4008705" y="0"/>
            <a:ext cx="3066733" cy="469780"/>
          </a:xfrm>
          <a:prstGeom prst="rect">
            <a:avLst/>
          </a:prstGeom>
        </p:spPr>
        <p:txBody>
          <a:bodyPr vert="horz" lIns="93936" tIns="46968" rIns="93936" bIns="46968" rtlCol="0"/>
          <a:lstStyle>
            <a:lvl1pPr algn="r" eaLnBrk="1" fontAlgn="auto" hangingPunct="1">
              <a:spcBef>
                <a:spcPts val="0"/>
              </a:spcBef>
              <a:spcAft>
                <a:spcPts val="0"/>
              </a:spcAft>
              <a:defRPr sz="1200">
                <a:latin typeface="+mn-lt"/>
              </a:defRPr>
            </a:lvl1pPr>
          </a:lstStyle>
          <a:p>
            <a:pPr>
              <a:defRPr/>
            </a:pPr>
            <a:fld id="{CC42CC72-9B31-FE48-BDC8-5EBB56C04D5A}" type="datetimeFigureOut">
              <a:rPr lang="en-US"/>
              <a:pPr>
                <a:defRPr/>
              </a:pPr>
              <a:t>5/26/2017</a:t>
            </a:fld>
            <a:endParaRPr lang="en-US"/>
          </a:p>
        </p:txBody>
      </p:sp>
      <p:sp>
        <p:nvSpPr>
          <p:cNvPr id="4" name="Footer Placeholder 3"/>
          <p:cNvSpPr>
            <a:spLocks noGrp="1"/>
          </p:cNvSpPr>
          <p:nvPr>
            <p:ph type="ftr" sz="quarter" idx="2"/>
          </p:nvPr>
        </p:nvSpPr>
        <p:spPr>
          <a:xfrm>
            <a:off x="0" y="8893297"/>
            <a:ext cx="3066733" cy="469779"/>
          </a:xfrm>
          <a:prstGeom prst="rect">
            <a:avLst/>
          </a:prstGeom>
        </p:spPr>
        <p:txBody>
          <a:bodyPr vert="horz" lIns="93936" tIns="46968" rIns="93936" bIns="46968"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4008705" y="8893297"/>
            <a:ext cx="3066733" cy="469779"/>
          </a:xfrm>
          <a:prstGeom prst="rect">
            <a:avLst/>
          </a:prstGeom>
        </p:spPr>
        <p:txBody>
          <a:bodyPr vert="horz" lIns="93936" tIns="46968" rIns="93936" bIns="46968" rtlCol="0" anchor="b"/>
          <a:lstStyle>
            <a:lvl1pPr algn="r" eaLnBrk="1" fontAlgn="auto" hangingPunct="1">
              <a:spcBef>
                <a:spcPts val="0"/>
              </a:spcBef>
              <a:spcAft>
                <a:spcPts val="0"/>
              </a:spcAft>
              <a:defRPr sz="1200">
                <a:latin typeface="+mn-lt"/>
              </a:defRPr>
            </a:lvl1pPr>
          </a:lstStyle>
          <a:p>
            <a:pPr>
              <a:defRPr/>
            </a:pPr>
            <a:fld id="{437BCDEA-E4D9-C246-BC7A-F7EAADCC4AE4}"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4008705" y="0"/>
            <a:ext cx="3066733" cy="469780"/>
          </a:xfrm>
          <a:prstGeom prst="rect">
            <a:avLst/>
          </a:prstGeom>
        </p:spPr>
        <p:txBody>
          <a:bodyPr vert="horz" lIns="93936" tIns="46968" rIns="93936" bIns="46968" rtlCol="0"/>
          <a:lstStyle>
            <a:lvl1pPr algn="r" eaLnBrk="1" fontAlgn="auto" hangingPunct="1">
              <a:spcBef>
                <a:spcPts val="0"/>
              </a:spcBef>
              <a:spcAft>
                <a:spcPts val="0"/>
              </a:spcAft>
              <a:defRPr sz="1200">
                <a:latin typeface="+mn-lt"/>
              </a:defRPr>
            </a:lvl1pPr>
          </a:lstStyle>
          <a:p>
            <a:pPr>
              <a:defRPr/>
            </a:pPr>
            <a:fld id="{2193B9F7-A733-AB47-8F25-97CCB3D07181}" type="datetimeFigureOut">
              <a:rPr lang="en-US"/>
              <a:pPr>
                <a:defRPr/>
              </a:pPr>
              <a:t>5/26/2017</a:t>
            </a:fld>
            <a:endParaRPr lang="en-US"/>
          </a:p>
        </p:txBody>
      </p:sp>
      <p:sp>
        <p:nvSpPr>
          <p:cNvPr id="4" name="Slide Image Placeholder 3"/>
          <p:cNvSpPr>
            <a:spLocks noGrp="1" noRot="1" noChangeAspect="1"/>
          </p:cNvSpPr>
          <p:nvPr>
            <p:ph type="sldImg" idx="2"/>
          </p:nvPr>
        </p:nvSpPr>
        <p:spPr>
          <a:xfrm>
            <a:off x="728663" y="1169988"/>
            <a:ext cx="5619750" cy="3160712"/>
          </a:xfrm>
          <a:prstGeom prst="rect">
            <a:avLst/>
          </a:prstGeom>
          <a:noFill/>
          <a:ln w="12700">
            <a:solidFill>
              <a:prstClr val="black"/>
            </a:solidFill>
          </a:ln>
        </p:spPr>
        <p:txBody>
          <a:bodyPr vert="horz" lIns="93936" tIns="46968" rIns="93936" bIns="46968" rtlCol="0" anchor="ctr"/>
          <a:lstStyle/>
          <a:p>
            <a:pPr lvl="0"/>
            <a:endParaRPr lang="en-US" noProof="0"/>
          </a:p>
        </p:txBody>
      </p:sp>
      <p:sp>
        <p:nvSpPr>
          <p:cNvPr id="5" name="Notes Placeholder 4"/>
          <p:cNvSpPr>
            <a:spLocks noGrp="1"/>
          </p:cNvSpPr>
          <p:nvPr>
            <p:ph type="body" sz="quarter" idx="3"/>
          </p:nvPr>
        </p:nvSpPr>
        <p:spPr>
          <a:xfrm>
            <a:off x="707708" y="4505980"/>
            <a:ext cx="5661660" cy="3686711"/>
          </a:xfrm>
          <a:prstGeom prst="rect">
            <a:avLst/>
          </a:prstGeom>
        </p:spPr>
        <p:txBody>
          <a:bodyPr vert="horz" lIns="93936" tIns="46968" rIns="93936" bIns="46968"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93297"/>
            <a:ext cx="3066733" cy="469779"/>
          </a:xfrm>
          <a:prstGeom prst="rect">
            <a:avLst/>
          </a:prstGeom>
        </p:spPr>
        <p:txBody>
          <a:bodyPr vert="horz" lIns="93936" tIns="46968" rIns="93936" bIns="46968"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4008705" y="8893297"/>
            <a:ext cx="3066733" cy="469779"/>
          </a:xfrm>
          <a:prstGeom prst="rect">
            <a:avLst/>
          </a:prstGeom>
        </p:spPr>
        <p:txBody>
          <a:bodyPr vert="horz" lIns="93936" tIns="46968" rIns="93936" bIns="46968" rtlCol="0" anchor="b"/>
          <a:lstStyle>
            <a:lvl1pPr algn="r" eaLnBrk="1" fontAlgn="auto" hangingPunct="1">
              <a:spcBef>
                <a:spcPts val="0"/>
              </a:spcBef>
              <a:spcAft>
                <a:spcPts val="0"/>
              </a:spcAft>
              <a:defRPr sz="1200">
                <a:latin typeface="+mn-lt"/>
              </a:defRPr>
            </a:lvl1pPr>
          </a:lstStyle>
          <a:p>
            <a:pPr>
              <a:defRPr/>
            </a:pPr>
            <a:fld id="{AC776715-35D9-8D4A-95DD-EB7CEB22FB53}"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C776715-35D9-8D4A-95DD-EB7CEB22FB53}" type="slidenum">
              <a:rPr lang="en-US" smtClean="0"/>
              <a:pPr>
                <a:defRPr/>
              </a:pPr>
              <a:t>1</a:t>
            </a:fld>
            <a:endParaRPr lang="en-US"/>
          </a:p>
        </p:txBody>
      </p:sp>
    </p:spTree>
    <p:extLst>
      <p:ext uri="{BB962C8B-B14F-4D97-AF65-F5344CB8AC3E}">
        <p14:creationId xmlns:p14="http://schemas.microsoft.com/office/powerpoint/2010/main" val="325967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heart of a Command class is the Execute method, which is called to execute the command. The </a:t>
            </a:r>
            <a:r>
              <a:rPr lang="en-US" dirty="0" err="1"/>
              <a:t>CanExecuteChanged</a:t>
            </a:r>
            <a:r>
              <a:rPr lang="en-US" dirty="0"/>
              <a:t> event</a:t>
            </a:r>
            <a:r>
              <a:rPr lang="en-US" baseline="0" dirty="0"/>
              <a:t> and </a:t>
            </a:r>
            <a:r>
              <a:rPr lang="en-US" baseline="0" dirty="0" err="1"/>
              <a:t>CanExecute</a:t>
            </a:r>
            <a:r>
              <a:rPr lang="en-US" baseline="0" dirty="0"/>
              <a:t> method allow the Command object to update the view based on the state of the application -- for example, enable a button when all input requirements are satisfied.</a:t>
            </a:r>
            <a:endParaRPr lang="en-US" dirty="0"/>
          </a:p>
        </p:txBody>
      </p:sp>
      <p:sp>
        <p:nvSpPr>
          <p:cNvPr id="4" name="Slide Number Placeholder 3"/>
          <p:cNvSpPr>
            <a:spLocks noGrp="1"/>
          </p:cNvSpPr>
          <p:nvPr>
            <p:ph type="sldNum" sz="quarter" idx="10"/>
          </p:nvPr>
        </p:nvSpPr>
        <p:spPr/>
        <p:txBody>
          <a:bodyPr/>
          <a:lstStyle/>
          <a:p>
            <a:pPr>
              <a:defRPr/>
            </a:pPr>
            <a:fld id="{AC776715-35D9-8D4A-95DD-EB7CEB22FB53}" type="slidenum">
              <a:rPr lang="en-US" smtClean="0"/>
              <a:pPr>
                <a:defRPr/>
              </a:pPr>
              <a:t>10</a:t>
            </a:fld>
            <a:endParaRPr lang="en-US"/>
          </a:p>
        </p:txBody>
      </p:sp>
    </p:spTree>
    <p:extLst>
      <p:ext uri="{BB962C8B-B14F-4D97-AF65-F5344CB8AC3E}">
        <p14:creationId xmlns:p14="http://schemas.microsoft.com/office/powerpoint/2010/main" val="925820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defTabSz="939363" eaLnBrk="1" fontAlgn="auto" hangingPunct="1">
              <a:spcBef>
                <a:spcPts val="0"/>
              </a:spcBef>
              <a:spcAft>
                <a:spcPts val="0"/>
              </a:spcAft>
              <a:defRPr/>
            </a:pPr>
            <a:r>
              <a:rPr lang="en-US" dirty="0"/>
              <a:t>In this example, the view-model exposes a read-only property</a:t>
            </a:r>
            <a:r>
              <a:rPr lang="en-US" baseline="0" dirty="0"/>
              <a:t> named </a:t>
            </a:r>
            <a:r>
              <a:rPr lang="en-US" baseline="0" dirty="0" err="1"/>
              <a:t>StartCommand</a:t>
            </a:r>
            <a:r>
              <a:rPr lang="en-US" baseline="0" dirty="0"/>
              <a:t>, which returns an instance of the command class </a:t>
            </a:r>
            <a:r>
              <a:rPr lang="en-US" baseline="0" dirty="0" err="1"/>
              <a:t>StartCommand</a:t>
            </a:r>
            <a:r>
              <a:rPr lang="en-US" baseline="0" dirty="0"/>
              <a:t>. The view binds the button's Command property to the view-model's </a:t>
            </a:r>
            <a:r>
              <a:rPr lang="en-US" baseline="0" dirty="0" err="1"/>
              <a:t>StartCommand</a:t>
            </a:r>
            <a:r>
              <a:rPr lang="en-US" baseline="0" dirty="0"/>
              <a:t> property, which results in the command being executed when the button is clicked.</a:t>
            </a:r>
            <a:endParaRPr lang="en-US" dirty="0"/>
          </a:p>
        </p:txBody>
      </p:sp>
      <p:sp>
        <p:nvSpPr>
          <p:cNvPr id="4" name="Slide Number Placeholder 3"/>
          <p:cNvSpPr>
            <a:spLocks noGrp="1"/>
          </p:cNvSpPr>
          <p:nvPr>
            <p:ph type="sldNum" sz="quarter" idx="10"/>
          </p:nvPr>
        </p:nvSpPr>
        <p:spPr/>
        <p:txBody>
          <a:bodyPr/>
          <a:lstStyle/>
          <a:p>
            <a:pPr>
              <a:defRPr/>
            </a:pPr>
            <a:fld id="{AC776715-35D9-8D4A-95DD-EB7CEB22FB53}" type="slidenum">
              <a:rPr lang="en-US" smtClean="0"/>
              <a:pPr>
                <a:defRPr/>
              </a:pPr>
              <a:t>11</a:t>
            </a:fld>
            <a:endParaRPr lang="en-US"/>
          </a:p>
        </p:txBody>
      </p:sp>
    </p:spTree>
    <p:extLst>
      <p:ext uri="{BB962C8B-B14F-4D97-AF65-F5344CB8AC3E}">
        <p14:creationId xmlns:p14="http://schemas.microsoft.com/office/powerpoint/2010/main" val="1996036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C776715-35D9-8D4A-95DD-EB7CEB22FB53}" type="slidenum">
              <a:rPr lang="en-US" smtClean="0"/>
              <a:pPr>
                <a:defRPr/>
              </a:pPr>
              <a:t>12</a:t>
            </a:fld>
            <a:endParaRPr lang="en-US"/>
          </a:p>
        </p:txBody>
      </p:sp>
    </p:spTree>
    <p:extLst>
      <p:ext uri="{BB962C8B-B14F-4D97-AF65-F5344CB8AC3E}">
        <p14:creationId xmlns:p14="http://schemas.microsoft.com/office/powerpoint/2010/main" val="9447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defTabSz="939363">
              <a:defRPr/>
            </a:pPr>
            <a:r>
              <a:rPr lang="en-US" dirty="0" err="1"/>
              <a:t>Xamarin</a:t>
            </a:r>
            <a:r>
              <a:rPr lang="en-US" dirty="0"/>
              <a:t> allows developers to write cross-platform apps that run on iOS, Android, and Windows using logic</a:t>
            </a:r>
            <a:r>
              <a:rPr lang="en-US" baseline="0" dirty="0"/>
              <a:t> that is written in C# and that is shared across platforms. </a:t>
            </a:r>
            <a:r>
              <a:rPr lang="en-US" baseline="0" dirty="0" err="1"/>
              <a:t>Xamarin</a:t>
            </a:r>
            <a:r>
              <a:rPr lang="en-US" baseline="0" dirty="0"/>
              <a:t> Forms does the same, but also allows shared UIs to be written in XAML. It is not uncommon for </a:t>
            </a:r>
            <a:r>
              <a:rPr lang="en-US" baseline="0" dirty="0" err="1"/>
              <a:t>Xamarin</a:t>
            </a:r>
            <a:r>
              <a:rPr lang="en-US" baseline="0" dirty="0"/>
              <a:t> Forms apps to share more than 90% of their code and user interface across platforms, minimizing the amount of per-platform code and UI required.</a:t>
            </a:r>
            <a:endParaRPr lang="en-US" dirty="0"/>
          </a:p>
        </p:txBody>
      </p:sp>
      <p:sp>
        <p:nvSpPr>
          <p:cNvPr id="4" name="Slide Number Placeholder 3"/>
          <p:cNvSpPr>
            <a:spLocks noGrp="1"/>
          </p:cNvSpPr>
          <p:nvPr>
            <p:ph type="sldNum" sz="quarter" idx="10"/>
          </p:nvPr>
        </p:nvSpPr>
        <p:spPr/>
        <p:txBody>
          <a:bodyPr/>
          <a:lstStyle/>
          <a:p>
            <a:pPr>
              <a:defRPr/>
            </a:pPr>
            <a:fld id="{AC776715-35D9-8D4A-95DD-EB7CEB22FB53}" type="slidenum">
              <a:rPr lang="en-US" smtClean="0"/>
              <a:pPr>
                <a:defRPr/>
              </a:pPr>
              <a:t>2</a:t>
            </a:fld>
            <a:endParaRPr lang="en-US"/>
          </a:p>
        </p:txBody>
      </p:sp>
    </p:spTree>
    <p:extLst>
      <p:ext uri="{BB962C8B-B14F-4D97-AF65-F5344CB8AC3E}">
        <p14:creationId xmlns:p14="http://schemas.microsoft.com/office/powerpoint/2010/main" val="1296627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defTabSz="939363">
              <a:defRPr/>
            </a:pPr>
            <a:r>
              <a:rPr lang="en-US" dirty="0"/>
              <a:t>MVVM is a popular pattern used in </a:t>
            </a:r>
            <a:r>
              <a:rPr lang="en-US" dirty="0" err="1"/>
              <a:t>Xamarin</a:t>
            </a:r>
            <a:r>
              <a:rPr lang="en-US" baseline="0" dirty="0"/>
              <a:t> Forms apps, and in all apps that use XAML for their user interfaces, including WPF apps and UWP apps. </a:t>
            </a:r>
            <a:r>
              <a:rPr lang="en-US" dirty="0" err="1"/>
              <a:t>Xamarin</a:t>
            </a:r>
            <a:r>
              <a:rPr lang="en-US" baseline="0" dirty="0"/>
              <a:t> Forms apps that use the MVVM pattern implement views in XAML. Controls declared in those views are data-bound to properties of the view-model, which sets between the view and the model. There is typically a 1-to-1 relationship between views and view-models, with each view-model purpose-built to serve a specific view. For example, if the view contains a form with four Entry controls for text input, the view-model will typically implement four string properties which can be bound to the Entry controls.</a:t>
            </a:r>
            <a:endParaRPr lang="en-US" dirty="0"/>
          </a:p>
        </p:txBody>
      </p:sp>
      <p:sp>
        <p:nvSpPr>
          <p:cNvPr id="4" name="Slide Number Placeholder 3"/>
          <p:cNvSpPr>
            <a:spLocks noGrp="1"/>
          </p:cNvSpPr>
          <p:nvPr>
            <p:ph type="sldNum" sz="quarter" idx="10"/>
          </p:nvPr>
        </p:nvSpPr>
        <p:spPr/>
        <p:txBody>
          <a:bodyPr/>
          <a:lstStyle/>
          <a:p>
            <a:pPr>
              <a:defRPr/>
            </a:pPr>
            <a:fld id="{AC776715-35D9-8D4A-95DD-EB7CEB22FB53}" type="slidenum">
              <a:rPr lang="en-US" smtClean="0"/>
              <a:pPr>
                <a:defRPr/>
              </a:pPr>
              <a:t>3</a:t>
            </a:fld>
            <a:endParaRPr lang="en-US"/>
          </a:p>
        </p:txBody>
      </p:sp>
    </p:spTree>
    <p:extLst>
      <p:ext uri="{BB962C8B-B14F-4D97-AF65-F5344CB8AC3E}">
        <p14:creationId xmlns:p14="http://schemas.microsoft.com/office/powerpoint/2010/main" val="990106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RE: The "glue" in MVVM. Specifically, data binding binds properties</a:t>
            </a:r>
            <a:r>
              <a:rPr lang="en-US" baseline="0" dirty="0"/>
              <a:t> in view-models to properties in views. Among other things, this allows you to write unit tests for the view-model independent of the view.</a:t>
            </a:r>
            <a:endParaRPr lang="en-US" dirty="0"/>
          </a:p>
        </p:txBody>
      </p:sp>
      <p:sp>
        <p:nvSpPr>
          <p:cNvPr id="4" name="Slide Number Placeholder 3"/>
          <p:cNvSpPr>
            <a:spLocks noGrp="1"/>
          </p:cNvSpPr>
          <p:nvPr>
            <p:ph type="sldNum" sz="quarter" idx="10"/>
          </p:nvPr>
        </p:nvSpPr>
        <p:spPr/>
        <p:txBody>
          <a:bodyPr/>
          <a:lstStyle/>
          <a:p>
            <a:pPr>
              <a:defRPr/>
            </a:pPr>
            <a:fld id="{AC776715-35D9-8D4A-95DD-EB7CEB22FB53}" type="slidenum">
              <a:rPr lang="en-US" smtClean="0"/>
              <a:pPr>
                <a:defRPr/>
              </a:pPr>
              <a:t>4</a:t>
            </a:fld>
            <a:endParaRPr lang="en-US"/>
          </a:p>
        </p:txBody>
      </p:sp>
    </p:spTree>
    <p:extLst>
      <p:ext uri="{BB962C8B-B14F-4D97-AF65-F5344CB8AC3E}">
        <p14:creationId xmlns:p14="http://schemas.microsoft.com/office/powerpoint/2010/main" val="828512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defTabSz="939363" eaLnBrk="1" fontAlgn="auto" hangingPunct="1">
              <a:spcBef>
                <a:spcPts val="0"/>
              </a:spcBef>
              <a:spcAft>
                <a:spcPts val="0"/>
              </a:spcAft>
              <a:defRPr/>
            </a:pPr>
            <a:r>
              <a:rPr lang="en-US" dirty="0"/>
              <a:t>This example, which comes from Lab 1, binds the view-model's</a:t>
            </a:r>
            <a:r>
              <a:rPr lang="en-US" baseline="0" dirty="0"/>
              <a:t> Altitude property to a Label control that displays the altitude. For clarity, it omits the value converter used to format the output.</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AC776715-35D9-8D4A-95DD-EB7CEB22FB53}" type="slidenum">
              <a:rPr lang="en-US" smtClean="0"/>
              <a:pPr>
                <a:defRPr/>
              </a:pPr>
              <a:t>5</a:t>
            </a:fld>
            <a:endParaRPr lang="en-US"/>
          </a:p>
        </p:txBody>
      </p:sp>
    </p:spTree>
    <p:extLst>
      <p:ext uri="{BB962C8B-B14F-4D97-AF65-F5344CB8AC3E}">
        <p14:creationId xmlns:p14="http://schemas.microsoft.com/office/powerpoint/2010/main" val="1309787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defTabSz="939363">
              <a:defRPr/>
            </a:pPr>
            <a:r>
              <a:rPr lang="en-US" dirty="0"/>
              <a:t>Converters</a:t>
            </a:r>
            <a:r>
              <a:rPr lang="en-US" baseline="0" dirty="0"/>
              <a:t> are part of almost every XAML application. Their purpose is to convert one type to another when initializing properties of XAML elements declaratively. Common uses include converting strings to colors, converting nulls to Booleans, converting string arrays to strings for binding to Labels, and converting image paths to images. Value converters implement the </a:t>
            </a:r>
            <a:r>
              <a:rPr lang="en-US" baseline="0" dirty="0" err="1"/>
              <a:t>IValueConverter</a:t>
            </a:r>
            <a:r>
              <a:rPr lang="en-US" baseline="0" dirty="0"/>
              <a:t> interface, which contains two methods: Convert and </a:t>
            </a:r>
            <a:r>
              <a:rPr lang="en-US" baseline="0" dirty="0" err="1"/>
              <a:t>ConvertBack</a:t>
            </a:r>
            <a:r>
              <a:rPr lang="en-US" baseline="0" dirty="0"/>
              <a:t>. The latter is only used in two-way data binding scenarios.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AC776715-35D9-8D4A-95DD-EB7CEB22FB53}" type="slidenum">
              <a:rPr lang="en-US" smtClean="0"/>
              <a:pPr>
                <a:defRPr/>
              </a:pPr>
              <a:t>6</a:t>
            </a:fld>
            <a:endParaRPr lang="en-US"/>
          </a:p>
        </p:txBody>
      </p:sp>
    </p:spTree>
    <p:extLst>
      <p:ext uri="{BB962C8B-B14F-4D97-AF65-F5344CB8AC3E}">
        <p14:creationId xmlns:p14="http://schemas.microsoft.com/office/powerpoint/2010/main" val="561825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value converter, which comes from Lab 1, formats decimal values for</a:t>
            </a:r>
            <a:r>
              <a:rPr lang="en-US" baseline="0" dirty="0"/>
              <a:t> display as integer values. Without it, decimal values displayed for Altitude and other properties would include numbers to the right of the decimal point. Since this converter is only used in one-way data binding, the </a:t>
            </a:r>
            <a:r>
              <a:rPr lang="en-US" baseline="0" dirty="0" err="1"/>
              <a:t>ConvertBack</a:t>
            </a:r>
            <a:r>
              <a:rPr lang="en-US" baseline="0" dirty="0"/>
              <a:t> method simply throws a </a:t>
            </a:r>
            <a:r>
              <a:rPr lang="en-US" baseline="0" dirty="0" err="1"/>
              <a:t>NotImplementedException</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AC776715-35D9-8D4A-95DD-EB7CEB22FB53}" type="slidenum">
              <a:rPr lang="en-US" smtClean="0"/>
              <a:pPr>
                <a:defRPr/>
              </a:pPr>
              <a:t>7</a:t>
            </a:fld>
            <a:endParaRPr lang="en-US"/>
          </a:p>
        </p:txBody>
      </p:sp>
    </p:spTree>
    <p:extLst>
      <p:ext uri="{BB962C8B-B14F-4D97-AF65-F5344CB8AC3E}">
        <p14:creationId xmlns:p14="http://schemas.microsoft.com/office/powerpoint/2010/main" val="1958114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example, which comes from Lab 1, assigns</a:t>
            </a:r>
            <a:r>
              <a:rPr lang="en-US" baseline="0" dirty="0"/>
              <a:t> the Converter property of a Label control to use the</a:t>
            </a:r>
            <a:r>
              <a:rPr lang="en-US" dirty="0"/>
              <a:t> </a:t>
            </a:r>
            <a:r>
              <a:rPr lang="en-US" dirty="0" err="1"/>
              <a:t>DecimalDisplayConverter</a:t>
            </a:r>
            <a:r>
              <a:rPr lang="en-US" dirty="0"/>
              <a:t> (referenced</a:t>
            </a:r>
            <a:r>
              <a:rPr lang="en-US" baseline="0" dirty="0"/>
              <a:t> in a Resource </a:t>
            </a:r>
            <a:r>
              <a:rPr lang="en-US" baseline="0" dirty="0" err="1"/>
              <a:t>Directionary</a:t>
            </a:r>
            <a:r>
              <a:rPr lang="en-US" baseline="0" dirty="0"/>
              <a:t>) </a:t>
            </a:r>
            <a:r>
              <a:rPr lang="en-US" dirty="0"/>
              <a:t>to format the altitude</a:t>
            </a:r>
            <a:r>
              <a:rPr lang="en-US" baseline="0" dirty="0"/>
              <a:t> readout displayed by a Label control. Specifically, it displays a decimal value as an integer value.</a:t>
            </a:r>
            <a:endParaRPr lang="en-US" dirty="0"/>
          </a:p>
        </p:txBody>
      </p:sp>
      <p:sp>
        <p:nvSpPr>
          <p:cNvPr id="4" name="Slide Number Placeholder 3"/>
          <p:cNvSpPr>
            <a:spLocks noGrp="1"/>
          </p:cNvSpPr>
          <p:nvPr>
            <p:ph type="sldNum" sz="quarter" idx="10"/>
          </p:nvPr>
        </p:nvSpPr>
        <p:spPr/>
        <p:txBody>
          <a:bodyPr/>
          <a:lstStyle/>
          <a:p>
            <a:pPr>
              <a:defRPr/>
            </a:pPr>
            <a:fld id="{AC776715-35D9-8D4A-95DD-EB7CEB22FB53}" type="slidenum">
              <a:rPr lang="en-US" smtClean="0"/>
              <a:pPr>
                <a:defRPr/>
              </a:pPr>
              <a:t>8</a:t>
            </a:fld>
            <a:endParaRPr lang="en-US"/>
          </a:p>
        </p:txBody>
      </p:sp>
    </p:spTree>
    <p:extLst>
      <p:ext uri="{BB962C8B-B14F-4D97-AF65-F5344CB8AC3E}">
        <p14:creationId xmlns:p14="http://schemas.microsoft.com/office/powerpoint/2010/main" val="448356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defTabSz="939363">
              <a:defRPr/>
            </a:pPr>
            <a:r>
              <a:rPr lang="en-US" dirty="0"/>
              <a:t>Commands encapsulate the code that implement actions</a:t>
            </a:r>
            <a:r>
              <a:rPr lang="en-US" baseline="0" dirty="0"/>
              <a:t> that are triggered from the user interface. Rather than write a Clicked handler for buttons, for example, you can write a Command class whose Execute method performs an action when the button is clicked. Then you expose an instance of the Command class through the view-model and bind the button's Command property to the corresponding property in the view-model. This provides a clean separation between UI and business logic and prevents you from having to include click handlers in views.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AC776715-35D9-8D4A-95DD-EB7CEB22FB53}" type="slidenum">
              <a:rPr lang="en-US" smtClean="0"/>
              <a:pPr>
                <a:defRPr/>
              </a:pPr>
              <a:t>9</a:t>
            </a:fld>
            <a:endParaRPr lang="en-US"/>
          </a:p>
        </p:txBody>
      </p:sp>
    </p:spTree>
    <p:extLst>
      <p:ext uri="{BB962C8B-B14F-4D97-AF65-F5344CB8AC3E}">
        <p14:creationId xmlns:p14="http://schemas.microsoft.com/office/powerpoint/2010/main" val="7923901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tx1"/>
        </a:solidFill>
        <a:effectLst/>
      </p:bgPr>
    </p:bg>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63513"/>
            <a:ext cx="11563350"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7"/>
          <p:cNvGrpSpPr>
            <a:grpSpLocks/>
          </p:cNvGrpSpPr>
          <p:nvPr/>
        </p:nvGrpSpPr>
        <p:grpSpPr bwMode="auto">
          <a:xfrm>
            <a:off x="0" y="2027238"/>
            <a:ext cx="650875" cy="3146425"/>
            <a:chOff x="-1" y="2026594"/>
            <a:chExt cx="650125" cy="3147353"/>
          </a:xfrm>
        </p:grpSpPr>
        <p:grpSp>
          <p:nvGrpSpPr>
            <p:cNvPr id="6" name="Group 8"/>
            <p:cNvGrpSpPr>
              <a:grpSpLocks/>
            </p:cNvGrpSpPr>
            <p:nvPr/>
          </p:nvGrpSpPr>
          <p:grpSpPr bwMode="auto">
            <a:xfrm>
              <a:off x="-1" y="2026594"/>
              <a:ext cx="422565" cy="449708"/>
              <a:chOff x="-3559241" y="1808385"/>
              <a:chExt cx="3808622" cy="449708"/>
            </a:xfrm>
          </p:grpSpPr>
          <p:pic>
            <p:nvPicPr>
              <p:cNvPr id="16"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9"/>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9"/>
            <p:cNvGrpSpPr>
              <a:grpSpLocks/>
            </p:cNvGrpSpPr>
            <p:nvPr/>
          </p:nvGrpSpPr>
          <p:grpSpPr bwMode="auto">
            <a:xfrm>
              <a:off x="0" y="3085737"/>
              <a:ext cx="390448" cy="449708"/>
              <a:chOff x="-3559241" y="1808385"/>
              <a:chExt cx="3808622" cy="449708"/>
            </a:xfrm>
          </p:grpSpPr>
          <p:pic>
            <p:nvPicPr>
              <p:cNvPr id="14" name="Picture 1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10"/>
            <p:cNvGrpSpPr>
              <a:grpSpLocks/>
            </p:cNvGrpSpPr>
            <p:nvPr/>
          </p:nvGrpSpPr>
          <p:grpSpPr bwMode="auto">
            <a:xfrm>
              <a:off x="0" y="4370567"/>
              <a:ext cx="390448" cy="449708"/>
              <a:chOff x="-3559241" y="1808385"/>
              <a:chExt cx="3808622" cy="449708"/>
            </a:xfrm>
          </p:grpSpPr>
          <p:pic>
            <p:nvPicPr>
              <p:cNvPr id="12" name="Picture 1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989" y="4386547"/>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424" y="2041038"/>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509" y="3104099"/>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20"/>
          <p:cNvGrpSpPr>
            <a:grpSpLocks/>
          </p:cNvGrpSpPr>
          <p:nvPr/>
        </p:nvGrpSpPr>
        <p:grpSpPr bwMode="auto">
          <a:xfrm>
            <a:off x="11796713" y="3035300"/>
            <a:ext cx="395287" cy="1133475"/>
            <a:chOff x="11796807" y="3034654"/>
            <a:chExt cx="395194" cy="1134351"/>
          </a:xfrm>
        </p:grpSpPr>
        <p:grpSp>
          <p:nvGrpSpPr>
            <p:cNvPr id="19" name="Group 21"/>
            <p:cNvGrpSpPr>
              <a:grpSpLocks/>
            </p:cNvGrpSpPr>
            <p:nvPr/>
          </p:nvGrpSpPr>
          <p:grpSpPr bwMode="auto">
            <a:xfrm>
              <a:off x="11883857" y="3034654"/>
              <a:ext cx="308144" cy="1006457"/>
              <a:chOff x="11429363" y="3034654"/>
              <a:chExt cx="3808622" cy="1006457"/>
            </a:xfrm>
          </p:grpSpPr>
          <p:pic>
            <p:nvPicPr>
              <p:cNvPr id="23"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987188"/>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631134"/>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279955"/>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156574"/>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500146"/>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855939"/>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itle 2"/>
          <p:cNvSpPr>
            <a:spLocks noGrp="1"/>
          </p:cNvSpPr>
          <p:nvPr>
            <p:ph type="title"/>
          </p:nvPr>
        </p:nvSpPr>
        <p:spPr>
          <a:xfrm>
            <a:off x="5913121" y="2924741"/>
            <a:ext cx="5162154" cy="621792"/>
          </a:xfrm>
        </p:spPr>
        <p:txBody>
          <a:bodyPr/>
          <a:lstStyle>
            <a:lvl1pPr algn="l">
              <a:defRPr sz="3600" b="1" i="0">
                <a:solidFill>
                  <a:schemeClr val="bg1"/>
                </a:solidFill>
                <a:latin typeface="Segoe UI" charset="0"/>
                <a:ea typeface="Segoe UI" charset="0"/>
                <a:cs typeface="Segoe UI" charset="0"/>
              </a:defRPr>
            </a:lvl1pPr>
          </a:lstStyle>
          <a:p>
            <a:r>
              <a:rPr lang="en-US"/>
              <a:t>Click to edit Master title style</a:t>
            </a:r>
            <a:endParaRPr lang="en-US" dirty="0"/>
          </a:p>
        </p:txBody>
      </p:sp>
    </p:spTree>
    <p:extLst>
      <p:ext uri="{BB962C8B-B14F-4D97-AF65-F5344CB8AC3E}">
        <p14:creationId xmlns:p14="http://schemas.microsoft.com/office/powerpoint/2010/main" val="1233805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Full - No Fram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2"/>
          <p:cNvSpPr>
            <a:spLocks noGrp="1"/>
          </p:cNvSpPr>
          <p:nvPr>
            <p:ph idx="1"/>
          </p:nvPr>
        </p:nvSpPr>
        <p:spPr>
          <a:xfrm>
            <a:off x="838200" y="1889761"/>
            <a:ext cx="10515600" cy="3759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2E68D9AA-3C6F-AC43-99D4-3E15D320270F}" type="datetimeFigureOut">
              <a:rPr lang="en-US"/>
              <a:pPr>
                <a:defRPr/>
              </a:pPr>
              <a:t>5/26/2017</a:t>
            </a:fld>
            <a:endParaRPr lang="en-US"/>
          </a:p>
        </p:txBody>
      </p:sp>
      <p:sp>
        <p:nvSpPr>
          <p:cNvPr id="5"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6917C6-C144-0B4F-8CEF-1C3CEFD2F979}" type="slidenum">
              <a:rPr lang="en-US"/>
              <a:pPr>
                <a:defRPr/>
              </a:pPr>
              <a:t>‹#›</a:t>
            </a:fld>
            <a:endParaRPr lang="en-US"/>
          </a:p>
        </p:txBody>
      </p:sp>
    </p:spTree>
    <p:extLst>
      <p:ext uri="{BB962C8B-B14F-4D97-AF65-F5344CB8AC3E}">
        <p14:creationId xmlns:p14="http://schemas.microsoft.com/office/powerpoint/2010/main" val="509753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xercis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1473201" y="5812745"/>
            <a:ext cx="5162154" cy="425495"/>
          </a:xfrm>
        </p:spPr>
        <p:txBody>
          <a:bodyPr/>
          <a:lstStyle>
            <a:lvl1pPr algn="l">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1093443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6ADD9F0-A1FE-164C-AC2C-98E82894B73B}" type="datetimeFigureOut">
              <a:rPr lang="en-US"/>
              <a:pPr>
                <a:defRPr/>
              </a:pPr>
              <a:t>5/26/2017</a:t>
            </a:fld>
            <a:endParaRPr lang="en-US"/>
          </a:p>
        </p:txBody>
      </p:sp>
      <p:sp>
        <p:nvSpPr>
          <p:cNvPr id="3"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FED9AE1-2DA3-A141-B03B-C470CC14BCF3}" type="slidenum">
              <a:rPr lang="en-US"/>
              <a:pPr>
                <a:defRPr/>
              </a:pPr>
              <a:t>‹#›</a:t>
            </a:fld>
            <a:endParaRPr lang="en-US"/>
          </a:p>
        </p:txBody>
      </p:sp>
    </p:spTree>
    <p:extLst>
      <p:ext uri="{BB962C8B-B14F-4D97-AF65-F5344CB8AC3E}">
        <p14:creationId xmlns:p14="http://schemas.microsoft.com/office/powerpoint/2010/main" val="29733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1"/>
        </a:solidFill>
        <a:effectLst/>
      </p:bgPr>
    </p:bg>
    <p:spTree>
      <p:nvGrpSpPr>
        <p:cNvPr id="1" name=""/>
        <p:cNvGrpSpPr/>
        <p:nvPr/>
      </p:nvGrpSpPr>
      <p:grpSpPr>
        <a:xfrm>
          <a:off x="0" y="0"/>
          <a:ext cx="0" cy="0"/>
          <a:chOff x="0" y="0"/>
          <a:chExt cx="0" cy="0"/>
        </a:xfrm>
      </p:grpSpPr>
      <p:pic>
        <p:nvPicPr>
          <p:cNvPr id="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63513"/>
            <a:ext cx="11563350"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7"/>
          <p:cNvGrpSpPr>
            <a:grpSpLocks/>
          </p:cNvGrpSpPr>
          <p:nvPr/>
        </p:nvGrpSpPr>
        <p:grpSpPr bwMode="auto">
          <a:xfrm>
            <a:off x="0" y="2027238"/>
            <a:ext cx="650875" cy="3146425"/>
            <a:chOff x="-1" y="2026594"/>
            <a:chExt cx="650125" cy="3147353"/>
          </a:xfrm>
        </p:grpSpPr>
        <p:grpSp>
          <p:nvGrpSpPr>
            <p:cNvPr id="5" name="Group 8"/>
            <p:cNvGrpSpPr>
              <a:grpSpLocks/>
            </p:cNvGrpSpPr>
            <p:nvPr/>
          </p:nvGrpSpPr>
          <p:grpSpPr bwMode="auto">
            <a:xfrm>
              <a:off x="-1" y="2026594"/>
              <a:ext cx="422565" cy="449708"/>
              <a:chOff x="-3559241" y="1808385"/>
              <a:chExt cx="3808622" cy="449708"/>
            </a:xfrm>
          </p:grpSpPr>
          <p:pic>
            <p:nvPicPr>
              <p:cNvPr id="15"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9"/>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9"/>
            <p:cNvGrpSpPr>
              <a:grpSpLocks/>
            </p:cNvGrpSpPr>
            <p:nvPr/>
          </p:nvGrpSpPr>
          <p:grpSpPr bwMode="auto">
            <a:xfrm>
              <a:off x="0" y="3085737"/>
              <a:ext cx="390448" cy="449708"/>
              <a:chOff x="-3559241" y="1808385"/>
              <a:chExt cx="3808622" cy="449708"/>
            </a:xfrm>
          </p:grpSpPr>
          <p:pic>
            <p:nvPicPr>
              <p:cNvPr id="13" name="Picture 1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10"/>
            <p:cNvGrpSpPr>
              <a:grpSpLocks/>
            </p:cNvGrpSpPr>
            <p:nvPr/>
          </p:nvGrpSpPr>
          <p:grpSpPr bwMode="auto">
            <a:xfrm>
              <a:off x="0" y="4370567"/>
              <a:ext cx="390448" cy="449708"/>
              <a:chOff x="-3559241" y="1808385"/>
              <a:chExt cx="3808622" cy="449708"/>
            </a:xfrm>
          </p:grpSpPr>
          <p:pic>
            <p:nvPicPr>
              <p:cNvPr id="11" name="Picture 1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989" y="4386547"/>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424" y="2041038"/>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509" y="3104099"/>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20"/>
          <p:cNvGrpSpPr>
            <a:grpSpLocks/>
          </p:cNvGrpSpPr>
          <p:nvPr/>
        </p:nvGrpSpPr>
        <p:grpSpPr bwMode="auto">
          <a:xfrm>
            <a:off x="11796713" y="3035300"/>
            <a:ext cx="395287" cy="1133475"/>
            <a:chOff x="11796807" y="3034654"/>
            <a:chExt cx="395194" cy="1134351"/>
          </a:xfrm>
        </p:grpSpPr>
        <p:grpSp>
          <p:nvGrpSpPr>
            <p:cNvPr id="18" name="Group 21"/>
            <p:cNvGrpSpPr>
              <a:grpSpLocks/>
            </p:cNvGrpSpPr>
            <p:nvPr/>
          </p:nvGrpSpPr>
          <p:grpSpPr bwMode="auto">
            <a:xfrm>
              <a:off x="11883857" y="3034654"/>
              <a:ext cx="308144" cy="1006457"/>
              <a:chOff x="11429363" y="3034654"/>
              <a:chExt cx="3808622" cy="1006457"/>
            </a:xfrm>
          </p:grpSpPr>
          <p:pic>
            <p:nvPicPr>
              <p:cNvPr id="22"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987188"/>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631134"/>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279955"/>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156574"/>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500146"/>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855939"/>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 name="Title 49"/>
          <p:cNvSpPr>
            <a:spLocks noGrp="1"/>
          </p:cNvSpPr>
          <p:nvPr>
            <p:ph type="title"/>
          </p:nvPr>
        </p:nvSpPr>
        <p:spPr>
          <a:xfrm>
            <a:off x="1316736" y="5738646"/>
            <a:ext cx="9750974" cy="621792"/>
          </a:xfrm>
        </p:spPr>
        <p:txBody>
          <a:bodyPr/>
          <a:lstStyle>
            <a:lvl1pPr algn="ctr">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67279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Featur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169988"/>
            <a:ext cx="10421938"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354012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41195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130492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128713"/>
            <a:ext cx="9159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884738"/>
            <a:ext cx="91598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10800000">
            <a:off x="4213225" y="-3175"/>
            <a:ext cx="236538"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4161631" y="972344"/>
            <a:ext cx="1444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10800000">
            <a:off x="9043988" y="5207000"/>
            <a:ext cx="241300"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1308100"/>
            <a:ext cx="190500" cy="371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501313" y="112553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501313" y="488473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8982869" y="5090319"/>
            <a:ext cx="1444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524000" y="1579076"/>
            <a:ext cx="9144000" cy="1546066"/>
          </a:xfrm>
        </p:spPr>
        <p:txBody>
          <a:bodyPr anchor="b">
            <a:normAutofit/>
          </a:bodyPr>
          <a:lstStyle>
            <a:lvl1pPr algn="ctr">
              <a:defRPr sz="3000">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216582"/>
            <a:ext cx="9144000" cy="1701479"/>
          </a:xfrm>
        </p:spPr>
        <p:txBody>
          <a:bodyPr>
            <a:normAutofit/>
          </a:bodyPr>
          <a:lstStyle>
            <a:lvl1pPr marL="0" indent="0" algn="ctr">
              <a:buNone/>
              <a:defRPr sz="2000" b="0" i="0">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7" name="Date Placeholder 3"/>
          <p:cNvSpPr>
            <a:spLocks noGrp="1"/>
          </p:cNvSpPr>
          <p:nvPr>
            <p:ph type="dt" sz="half" idx="10"/>
          </p:nvPr>
        </p:nvSpPr>
        <p:spPr/>
        <p:txBody>
          <a:bodyPr/>
          <a:lstStyle>
            <a:lvl1pPr>
              <a:defRPr/>
            </a:lvl1pPr>
          </a:lstStyle>
          <a:p>
            <a:pPr>
              <a:defRPr/>
            </a:pPr>
            <a:fld id="{EA4E0F0C-A36C-0440-B019-9D4C24C68B94}" type="datetimeFigureOut">
              <a:rPr lang="en-US"/>
              <a:pPr>
                <a:defRPr/>
              </a:pPr>
              <a:t>5/26/2017</a:t>
            </a:fld>
            <a:endParaRPr lang="en-US"/>
          </a:p>
        </p:txBody>
      </p:sp>
      <p:sp>
        <p:nvSpPr>
          <p:cNvPr id="18"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19" name="Slide Number Placeholder 5"/>
          <p:cNvSpPr>
            <a:spLocks noGrp="1"/>
          </p:cNvSpPr>
          <p:nvPr>
            <p:ph type="sldNum" sz="quarter" idx="12"/>
          </p:nvPr>
        </p:nvSpPr>
        <p:spPr/>
        <p:txBody>
          <a:bodyPr/>
          <a:lstStyle>
            <a:lvl1pPr>
              <a:defRPr/>
            </a:lvl1pPr>
          </a:lstStyle>
          <a:p>
            <a:pPr>
              <a:defRPr/>
            </a:pPr>
            <a:fld id="{EBC7B08E-641A-9044-8566-788848E2729D}" type="slidenum">
              <a:rPr lang="en-US"/>
              <a:pPr>
                <a:defRPr/>
              </a:pPr>
              <a:t>‹#›</a:t>
            </a:fld>
            <a:endParaRPr lang="en-US"/>
          </a:p>
        </p:txBody>
      </p:sp>
    </p:spTree>
    <p:extLst>
      <p:ext uri="{BB962C8B-B14F-4D97-AF65-F5344CB8AC3E}">
        <p14:creationId xmlns:p14="http://schemas.microsoft.com/office/powerpoint/2010/main" val="213951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s - with Titles">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7" name="Group 6"/>
          <p:cNvGrpSpPr>
            <a:grpSpLocks/>
          </p:cNvGrpSpPr>
          <p:nvPr/>
        </p:nvGrpSpPr>
        <p:grpSpPr bwMode="auto">
          <a:xfrm>
            <a:off x="904875" y="1987550"/>
            <a:ext cx="10407650" cy="3916363"/>
            <a:chOff x="904568" y="1929607"/>
            <a:chExt cx="10407957" cy="3973512"/>
          </a:xfrm>
        </p:grpSpPr>
        <p:sp>
          <p:nvSpPr>
            <p:cNvPr id="8" name="Rectangle 7"/>
            <p:cNvSpPr/>
            <p:nvPr/>
          </p:nvSpPr>
          <p:spPr>
            <a:xfrm>
              <a:off x="904568"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6254601"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428207"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174206"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6199188"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5853113"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695532"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968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3"/>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562181"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47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47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roup 16"/>
          <p:cNvGrpSpPr>
            <a:grpSpLocks/>
          </p:cNvGrpSpPr>
          <p:nvPr/>
        </p:nvGrpSpPr>
        <p:grpSpPr bwMode="auto">
          <a:xfrm>
            <a:off x="14288" y="2871788"/>
            <a:ext cx="877887" cy="371475"/>
            <a:chOff x="23967" y="2871758"/>
            <a:chExt cx="877868" cy="370945"/>
          </a:xfrm>
        </p:grpSpPr>
        <p:pic>
          <p:nvPicPr>
            <p:cNvPr id="22"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19"/>
          <p:cNvGrpSpPr>
            <a:grpSpLocks/>
          </p:cNvGrpSpPr>
          <p:nvPr/>
        </p:nvGrpSpPr>
        <p:grpSpPr bwMode="auto">
          <a:xfrm>
            <a:off x="14288" y="4210050"/>
            <a:ext cx="877887" cy="369888"/>
            <a:chOff x="23967" y="4209784"/>
            <a:chExt cx="877868" cy="370945"/>
          </a:xfrm>
        </p:grpSpPr>
        <p:pic>
          <p:nvPicPr>
            <p:cNvPr id="25" name="Picture 20"/>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2"/>
          <p:cNvGrpSpPr>
            <a:grpSpLocks/>
          </p:cNvGrpSpPr>
          <p:nvPr/>
        </p:nvGrpSpPr>
        <p:grpSpPr bwMode="auto">
          <a:xfrm>
            <a:off x="11315700" y="2871788"/>
            <a:ext cx="876300" cy="382587"/>
            <a:chOff x="11314970" y="2871758"/>
            <a:chExt cx="877030" cy="383257"/>
          </a:xfrm>
        </p:grpSpPr>
        <p:pic>
          <p:nvPicPr>
            <p:cNvPr id="28"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5"/>
          <p:cNvGrpSpPr>
            <a:grpSpLocks/>
          </p:cNvGrpSpPr>
          <p:nvPr/>
        </p:nvGrpSpPr>
        <p:grpSpPr bwMode="auto">
          <a:xfrm>
            <a:off x="11312525" y="4210050"/>
            <a:ext cx="879475" cy="384175"/>
            <a:chOff x="11311874" y="4209784"/>
            <a:chExt cx="880126" cy="384199"/>
          </a:xfrm>
        </p:grpSpPr>
        <p:pic>
          <p:nvPicPr>
            <p:cNvPr id="31" name="Picture 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3" name="Picture 2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1193801" y="2220913"/>
            <a:ext cx="4495798" cy="435990"/>
          </a:xfrm>
        </p:spPr>
        <p:txBody>
          <a:bodyPr/>
          <a:lstStyle>
            <a:lvl1pPr marL="0" indent="0">
              <a:buNone/>
              <a:defRPr sz="2400" b="1" i="0">
                <a:latin typeface="Segoe UI Semibold" charset="0"/>
                <a:ea typeface="Segoe UI Semibold" charset="0"/>
                <a:cs typeface="Segoe UI Semi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543392" y="2220913"/>
            <a:ext cx="4500880" cy="435990"/>
          </a:xfrm>
        </p:spPr>
        <p:txBody>
          <a:bodyPr/>
          <a:lstStyle>
            <a:lvl1pPr marL="0" indent="0">
              <a:buNone/>
              <a:defRPr sz="2400" b="1" i="0">
                <a:latin typeface="Segoe UI Semibold" charset="0"/>
                <a:ea typeface="Segoe UI Semibold" charset="0"/>
                <a:cs typeface="Segoe UI Semi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itle 1"/>
          <p:cNvSpPr>
            <a:spLocks noGrp="1"/>
          </p:cNvSpPr>
          <p:nvPr>
            <p:ph type="title"/>
          </p:nvPr>
        </p:nvSpPr>
        <p:spPr>
          <a:xfrm>
            <a:off x="838200" y="1046163"/>
            <a:ext cx="10515600" cy="644525"/>
          </a:xfrm>
        </p:spPr>
        <p:txBody>
          <a:bodyPr/>
          <a:lstStyle/>
          <a:p>
            <a:r>
              <a:rPr lang="en-US"/>
              <a:t>Click to edit Master title style</a:t>
            </a:r>
          </a:p>
        </p:txBody>
      </p:sp>
      <p:sp>
        <p:nvSpPr>
          <p:cNvPr id="40" name="Content Placeholder 2"/>
          <p:cNvSpPr>
            <a:spLocks noGrp="1"/>
          </p:cNvSpPr>
          <p:nvPr>
            <p:ph idx="13"/>
          </p:nvPr>
        </p:nvSpPr>
        <p:spPr>
          <a:xfrm>
            <a:off x="1188720" y="2757488"/>
            <a:ext cx="4500880" cy="28921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Content Placeholder 2"/>
          <p:cNvSpPr>
            <a:spLocks noGrp="1"/>
          </p:cNvSpPr>
          <p:nvPr>
            <p:ph idx="14"/>
          </p:nvPr>
        </p:nvSpPr>
        <p:spPr>
          <a:xfrm>
            <a:off x="6543392" y="2757488"/>
            <a:ext cx="4500880" cy="28921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Date Placeholder 3"/>
          <p:cNvSpPr>
            <a:spLocks noGrp="1"/>
          </p:cNvSpPr>
          <p:nvPr>
            <p:ph type="dt" sz="half" idx="15"/>
          </p:nvPr>
        </p:nvSpPr>
        <p:spPr/>
        <p:txBody>
          <a:bodyPr/>
          <a:lstStyle>
            <a:lvl1pPr>
              <a:defRPr/>
            </a:lvl1pPr>
          </a:lstStyle>
          <a:p>
            <a:pPr>
              <a:defRPr/>
            </a:pPr>
            <a:fld id="{6FD15CFD-13CC-E24F-A4B5-4537A3C4A9B7}" type="datetimeFigureOut">
              <a:rPr lang="en-US"/>
              <a:pPr>
                <a:defRPr/>
              </a:pPr>
              <a:t>5/26/2017</a:t>
            </a:fld>
            <a:endParaRPr lang="en-US"/>
          </a:p>
        </p:txBody>
      </p:sp>
      <p:sp>
        <p:nvSpPr>
          <p:cNvPr id="42" name="Footer Placeholder 4"/>
          <p:cNvSpPr>
            <a:spLocks noGrp="1"/>
          </p:cNvSpPr>
          <p:nvPr>
            <p:ph type="ftr" sz="quarter" idx="16"/>
          </p:nvPr>
        </p:nvSpPr>
        <p:spPr>
          <a:xfrm>
            <a:off x="4460875" y="6311900"/>
            <a:ext cx="3479800" cy="365125"/>
          </a:xfrm>
          <a:prstGeom prst="rect">
            <a:avLst/>
          </a:prstGeom>
        </p:spPr>
        <p:txBody>
          <a:bodyPr/>
          <a:lstStyle>
            <a:lvl1pPr>
              <a:defRPr/>
            </a:lvl1pPr>
          </a:lstStyle>
          <a:p>
            <a:pPr>
              <a:defRPr/>
            </a:pPr>
            <a:endParaRPr lang="en-US"/>
          </a:p>
        </p:txBody>
      </p:sp>
      <p:sp>
        <p:nvSpPr>
          <p:cNvPr id="43" name="Slide Number Placeholder 5"/>
          <p:cNvSpPr>
            <a:spLocks noGrp="1"/>
          </p:cNvSpPr>
          <p:nvPr>
            <p:ph type="sldNum" sz="quarter" idx="17"/>
          </p:nvPr>
        </p:nvSpPr>
        <p:spPr/>
        <p:txBody>
          <a:bodyPr/>
          <a:lstStyle>
            <a:lvl1pPr>
              <a:defRPr/>
            </a:lvl1pPr>
          </a:lstStyle>
          <a:p>
            <a:pPr>
              <a:defRPr/>
            </a:pPr>
            <a:fld id="{0A30AE3D-A2CD-A64E-AC0A-110E673423D6}" type="slidenum">
              <a:rPr lang="en-US"/>
              <a:pPr>
                <a:defRPr/>
              </a:pPr>
              <a:t>‹#›</a:t>
            </a:fld>
            <a:endParaRPr lang="en-US"/>
          </a:p>
        </p:txBody>
      </p:sp>
    </p:spTree>
    <p:extLst>
      <p:ext uri="{BB962C8B-B14F-4D97-AF65-F5344CB8AC3E}">
        <p14:creationId xmlns:p14="http://schemas.microsoft.com/office/powerpoint/2010/main" val="999890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 No Title">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 name="Group 6"/>
          <p:cNvGrpSpPr>
            <a:grpSpLocks/>
          </p:cNvGrpSpPr>
          <p:nvPr/>
        </p:nvGrpSpPr>
        <p:grpSpPr bwMode="auto">
          <a:xfrm>
            <a:off x="904875" y="1987550"/>
            <a:ext cx="10407650" cy="3916363"/>
            <a:chOff x="904568" y="1929607"/>
            <a:chExt cx="10407957" cy="3973512"/>
          </a:xfrm>
        </p:grpSpPr>
        <p:sp>
          <p:nvSpPr>
            <p:cNvPr id="6" name="Rectangle 5"/>
            <p:cNvSpPr/>
            <p:nvPr/>
          </p:nvSpPr>
          <p:spPr>
            <a:xfrm>
              <a:off x="904568"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6254601"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8"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428207"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174206"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6199188"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5853113"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695532"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968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562181"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47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47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6"/>
          <p:cNvGrpSpPr>
            <a:grpSpLocks/>
          </p:cNvGrpSpPr>
          <p:nvPr/>
        </p:nvGrpSpPr>
        <p:grpSpPr bwMode="auto">
          <a:xfrm>
            <a:off x="14288" y="2871788"/>
            <a:ext cx="877887" cy="371475"/>
            <a:chOff x="23967" y="2871758"/>
            <a:chExt cx="877868" cy="370945"/>
          </a:xfrm>
        </p:grpSpPr>
        <p:pic>
          <p:nvPicPr>
            <p:cNvPr id="19"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Group 19"/>
          <p:cNvGrpSpPr>
            <a:grpSpLocks/>
          </p:cNvGrpSpPr>
          <p:nvPr/>
        </p:nvGrpSpPr>
        <p:grpSpPr bwMode="auto">
          <a:xfrm>
            <a:off x="14288" y="4210050"/>
            <a:ext cx="877887" cy="369888"/>
            <a:chOff x="23967" y="4209784"/>
            <a:chExt cx="877868" cy="370945"/>
          </a:xfrm>
        </p:grpSpPr>
        <p:pic>
          <p:nvPicPr>
            <p:cNvPr id="22" name="Picture 20"/>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2"/>
          <p:cNvGrpSpPr>
            <a:grpSpLocks/>
          </p:cNvGrpSpPr>
          <p:nvPr/>
        </p:nvGrpSpPr>
        <p:grpSpPr bwMode="auto">
          <a:xfrm>
            <a:off x="11315700" y="2871788"/>
            <a:ext cx="876300" cy="382587"/>
            <a:chOff x="11314970" y="2871758"/>
            <a:chExt cx="877030" cy="383257"/>
          </a:xfrm>
        </p:grpSpPr>
        <p:pic>
          <p:nvPicPr>
            <p:cNvPr id="25"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5"/>
          <p:cNvGrpSpPr>
            <a:grpSpLocks/>
          </p:cNvGrpSpPr>
          <p:nvPr/>
        </p:nvGrpSpPr>
        <p:grpSpPr bwMode="auto">
          <a:xfrm>
            <a:off x="11312525" y="4210050"/>
            <a:ext cx="879475" cy="384175"/>
            <a:chOff x="11311874" y="4209784"/>
            <a:chExt cx="880126" cy="384199"/>
          </a:xfrm>
        </p:grpSpPr>
        <p:pic>
          <p:nvPicPr>
            <p:cNvPr id="29" name="Picture 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 name="Picture 2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27" name="Content Placeholder 2"/>
          <p:cNvSpPr>
            <a:spLocks noGrp="1"/>
          </p:cNvSpPr>
          <p:nvPr>
            <p:ph idx="1"/>
          </p:nvPr>
        </p:nvSpPr>
        <p:spPr>
          <a:xfrm>
            <a:off x="1188720" y="2226789"/>
            <a:ext cx="45008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 name="Content Placeholder 2"/>
          <p:cNvSpPr>
            <a:spLocks noGrp="1"/>
          </p:cNvSpPr>
          <p:nvPr>
            <p:ph idx="13"/>
          </p:nvPr>
        </p:nvSpPr>
        <p:spPr>
          <a:xfrm>
            <a:off x="6543392" y="2226789"/>
            <a:ext cx="45008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7" name="Date Placeholder 4"/>
          <p:cNvSpPr>
            <a:spLocks noGrp="1"/>
          </p:cNvSpPr>
          <p:nvPr>
            <p:ph type="dt" sz="half" idx="14"/>
          </p:nvPr>
        </p:nvSpPr>
        <p:spPr/>
        <p:txBody>
          <a:bodyPr/>
          <a:lstStyle>
            <a:lvl1pPr>
              <a:defRPr/>
            </a:lvl1pPr>
          </a:lstStyle>
          <a:p>
            <a:pPr>
              <a:defRPr/>
            </a:pPr>
            <a:fld id="{ABD267DF-1E9D-854B-B197-37B74D100317}" type="datetimeFigureOut">
              <a:rPr lang="en-US"/>
              <a:pPr>
                <a:defRPr/>
              </a:pPr>
              <a:t>5/26/2017</a:t>
            </a:fld>
            <a:endParaRPr lang="en-US"/>
          </a:p>
        </p:txBody>
      </p:sp>
      <p:sp>
        <p:nvSpPr>
          <p:cNvPr id="38" name="Footer Placeholder 5"/>
          <p:cNvSpPr>
            <a:spLocks noGrp="1"/>
          </p:cNvSpPr>
          <p:nvPr>
            <p:ph type="ftr" sz="quarter" idx="15"/>
          </p:nvPr>
        </p:nvSpPr>
        <p:spPr>
          <a:xfrm>
            <a:off x="4460875" y="6311900"/>
            <a:ext cx="3479800" cy="365125"/>
          </a:xfrm>
          <a:prstGeom prst="rect">
            <a:avLst/>
          </a:prstGeom>
        </p:spPr>
        <p:txBody>
          <a:bodyPr/>
          <a:lstStyle>
            <a:lvl1pPr>
              <a:defRPr/>
            </a:lvl1pPr>
          </a:lstStyle>
          <a:p>
            <a:pPr>
              <a:defRPr/>
            </a:pPr>
            <a:endParaRPr lang="en-US"/>
          </a:p>
        </p:txBody>
      </p:sp>
      <p:sp>
        <p:nvSpPr>
          <p:cNvPr id="39" name="Slide Number Placeholder 6"/>
          <p:cNvSpPr>
            <a:spLocks noGrp="1"/>
          </p:cNvSpPr>
          <p:nvPr>
            <p:ph type="sldNum" sz="quarter" idx="16"/>
          </p:nvPr>
        </p:nvSpPr>
        <p:spPr/>
        <p:txBody>
          <a:bodyPr/>
          <a:lstStyle>
            <a:lvl1pPr>
              <a:defRPr/>
            </a:lvl1pPr>
          </a:lstStyle>
          <a:p>
            <a:pPr>
              <a:defRPr/>
            </a:pPr>
            <a:fld id="{BC9D82D2-F648-734D-BEDA-BE79E52E9AC0}" type="slidenum">
              <a:rPr lang="en-US"/>
              <a:pPr>
                <a:defRPr/>
              </a:pPr>
              <a:t>‹#›</a:t>
            </a:fld>
            <a:endParaRPr lang="en-US"/>
          </a:p>
        </p:txBody>
      </p:sp>
    </p:spTree>
    <p:extLst>
      <p:ext uri="{BB962C8B-B14F-4D97-AF65-F5344CB8AC3E}">
        <p14:creationId xmlns:p14="http://schemas.microsoft.com/office/powerpoint/2010/main" val="1107843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Fram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5151438" y="1046163"/>
            <a:ext cx="6161087" cy="4857750"/>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6" name="Group 6"/>
          <p:cNvGrpSpPr>
            <a:grpSpLocks/>
          </p:cNvGrpSpPr>
          <p:nvPr/>
        </p:nvGrpSpPr>
        <p:grpSpPr bwMode="auto">
          <a:xfrm>
            <a:off x="11315700" y="2871788"/>
            <a:ext cx="876300" cy="382587"/>
            <a:chOff x="11314970" y="2871758"/>
            <a:chExt cx="877030" cy="383257"/>
          </a:xfrm>
        </p:grpSpPr>
        <p:pic>
          <p:nvPicPr>
            <p:cNvPr id="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p:cNvPicPr>
            <p:nvPr/>
          </p:nvPicPr>
          <p:blipFill>
            <a:blip r:embed="rId4">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0"/>
          <p:cNvGrpSpPr>
            <a:grpSpLocks/>
          </p:cNvGrpSpPr>
          <p:nvPr/>
        </p:nvGrpSpPr>
        <p:grpSpPr bwMode="auto">
          <a:xfrm>
            <a:off x="11312525" y="4210050"/>
            <a:ext cx="879475" cy="384175"/>
            <a:chOff x="11311874" y="4209784"/>
            <a:chExt cx="880126" cy="384199"/>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3"/>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a:off x="11229975" y="1201738"/>
            <a:ext cx="190500" cy="454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rot="5400000">
            <a:off x="8212931" y="-1650206"/>
            <a:ext cx="187325"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rot="5400000">
            <a:off x="8212931" y="3202782"/>
            <a:ext cx="187325"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a:off x="5060950" y="1130300"/>
            <a:ext cx="192088"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925513"/>
            <a:ext cx="9191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32375" y="5640388"/>
            <a:ext cx="91598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32375" y="925513"/>
            <a:ext cx="9159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a:xfrm>
            <a:off x="5253038" y="1122310"/>
            <a:ext cx="5937289" cy="4627069"/>
          </a:xfrm>
        </p:spPr>
        <p:txBody>
          <a:bodyPr rtlCol="0" anchor="ctr">
            <a:normAutofit/>
          </a:bodyPr>
          <a:lstStyle>
            <a:lvl1pPr marL="0" indent="0" algn="l">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lang="en-US" noProof="0" dirty="0"/>
          </a:p>
        </p:txBody>
      </p:sp>
      <p:sp>
        <p:nvSpPr>
          <p:cNvPr id="8" name="Title Placeholder 1"/>
          <p:cNvSpPr>
            <a:spLocks noGrp="1"/>
          </p:cNvSpPr>
          <p:nvPr>
            <p:ph type="title"/>
          </p:nvPr>
        </p:nvSpPr>
        <p:spPr>
          <a:xfrm>
            <a:off x="838200" y="1046479"/>
            <a:ext cx="3933825" cy="1293597"/>
          </a:xfrm>
          <a:prstGeom prst="rect">
            <a:avLst/>
          </a:prstGeom>
        </p:spPr>
        <p:txBody>
          <a:bodyPr rtlCol="0">
            <a:normAutofit/>
          </a:bodyPr>
          <a:lstStyle/>
          <a:p>
            <a:r>
              <a:rPr lang="en-US"/>
              <a:t>Click to edit Master title style</a:t>
            </a:r>
            <a:endParaRPr lang="en-US" dirty="0"/>
          </a:p>
        </p:txBody>
      </p:sp>
      <p:sp>
        <p:nvSpPr>
          <p:cNvPr id="9" name="Text Placeholder 3"/>
          <p:cNvSpPr>
            <a:spLocks noGrp="1"/>
          </p:cNvSpPr>
          <p:nvPr>
            <p:ph type="body" sz="half" idx="2"/>
          </p:nvPr>
        </p:nvSpPr>
        <p:spPr>
          <a:xfrm>
            <a:off x="839788" y="2448560"/>
            <a:ext cx="3932237" cy="3420428"/>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2" name="Date Placeholder 4"/>
          <p:cNvSpPr>
            <a:spLocks noGrp="1"/>
          </p:cNvSpPr>
          <p:nvPr>
            <p:ph type="dt" sz="half" idx="10"/>
          </p:nvPr>
        </p:nvSpPr>
        <p:spPr/>
        <p:txBody>
          <a:bodyPr/>
          <a:lstStyle>
            <a:lvl1pPr>
              <a:defRPr/>
            </a:lvl1pPr>
          </a:lstStyle>
          <a:p>
            <a:pPr>
              <a:defRPr/>
            </a:pPr>
            <a:fld id="{9BDDC880-34BA-6345-A1B7-84CDDE6EE3A7}" type="datetimeFigureOut">
              <a:rPr lang="en-US"/>
              <a:pPr>
                <a:defRPr/>
              </a:pPr>
              <a:t>5/26/2017</a:t>
            </a:fld>
            <a:endParaRPr lang="en-US"/>
          </a:p>
        </p:txBody>
      </p:sp>
      <p:sp>
        <p:nvSpPr>
          <p:cNvPr id="23" name="Footer Placeholder 5"/>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4" name="Slide Number Placeholder 6"/>
          <p:cNvSpPr>
            <a:spLocks noGrp="1"/>
          </p:cNvSpPr>
          <p:nvPr>
            <p:ph type="sldNum" sz="quarter" idx="12"/>
          </p:nvPr>
        </p:nvSpPr>
        <p:spPr/>
        <p:txBody>
          <a:bodyPr/>
          <a:lstStyle>
            <a:lvl1pPr>
              <a:defRPr/>
            </a:lvl1pPr>
          </a:lstStyle>
          <a:p>
            <a:pPr>
              <a:defRPr/>
            </a:pPr>
            <a:fld id="{1E3E5C66-375F-1A43-A6D7-8166B27C5339}" type="slidenum">
              <a:rPr lang="en-US"/>
              <a:pPr>
                <a:defRPr/>
              </a:pPr>
              <a:t>‹#›</a:t>
            </a:fld>
            <a:endParaRPr lang="en-US"/>
          </a:p>
        </p:txBody>
      </p:sp>
    </p:spTree>
    <p:extLst>
      <p:ext uri="{BB962C8B-B14F-4D97-AF65-F5344CB8AC3E}">
        <p14:creationId xmlns:p14="http://schemas.microsoft.com/office/powerpoint/2010/main" val="846720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No Fram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448560"/>
            <a:ext cx="3932237" cy="3420428"/>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Title Placeholder 1"/>
          <p:cNvSpPr>
            <a:spLocks noGrp="1"/>
          </p:cNvSpPr>
          <p:nvPr>
            <p:ph type="title"/>
          </p:nvPr>
        </p:nvSpPr>
        <p:spPr>
          <a:xfrm>
            <a:off x="838200" y="1046480"/>
            <a:ext cx="3933825" cy="1313262"/>
          </a:xfrm>
          <a:prstGeom prst="rect">
            <a:avLst/>
          </a:prstGeom>
        </p:spPr>
        <p:txBody>
          <a:bodyPr rtlCol="0">
            <a:normAutofit/>
          </a:bodyPr>
          <a:lstStyle/>
          <a:p>
            <a:r>
              <a:rPr lang="en-US"/>
              <a:t>Click to edit Master title style</a:t>
            </a:r>
            <a:endParaRPr lang="en-US" dirty="0"/>
          </a:p>
        </p:txBody>
      </p:sp>
      <p:sp>
        <p:nvSpPr>
          <p:cNvPr id="5" name="Date Placeholder 3"/>
          <p:cNvSpPr>
            <a:spLocks noGrp="1"/>
          </p:cNvSpPr>
          <p:nvPr>
            <p:ph type="dt" sz="half" idx="10"/>
          </p:nvPr>
        </p:nvSpPr>
        <p:spPr/>
        <p:txBody>
          <a:bodyPr/>
          <a:lstStyle>
            <a:lvl1pPr>
              <a:defRPr/>
            </a:lvl1pPr>
          </a:lstStyle>
          <a:p>
            <a:pPr>
              <a:defRPr/>
            </a:pPr>
            <a:fld id="{D54AE286-AA18-774A-8AC6-8813DD6C93D1}" type="datetimeFigureOut">
              <a:rPr lang="en-US"/>
              <a:pPr>
                <a:defRPr/>
              </a:pPr>
              <a:t>5/26/2017</a:t>
            </a:fld>
            <a:endParaRPr lang="en-US"/>
          </a:p>
        </p:txBody>
      </p:sp>
      <p:sp>
        <p:nvSpPr>
          <p:cNvPr id="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FBADAAB-9330-4240-A28F-0D65D94F271B}" type="slidenum">
              <a:rPr lang="en-US"/>
              <a:pPr>
                <a:defRPr/>
              </a:pPr>
              <a:t>‹#›</a:t>
            </a:fld>
            <a:endParaRPr lang="en-US"/>
          </a:p>
        </p:txBody>
      </p:sp>
    </p:spTree>
    <p:extLst>
      <p:ext uri="{BB962C8B-B14F-4D97-AF65-F5344CB8AC3E}">
        <p14:creationId xmlns:p14="http://schemas.microsoft.com/office/powerpoint/2010/main" val="1602680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For Console Co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930400"/>
            <a:ext cx="10421938" cy="3973513"/>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278447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116760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4"/>
          <p:cNvGrpSpPr>
            <a:grpSpLocks/>
          </p:cNvGrpSpPr>
          <p:nvPr/>
        </p:nvGrpSpPr>
        <p:grpSpPr bwMode="auto">
          <a:xfrm>
            <a:off x="14288" y="2871788"/>
            <a:ext cx="877887" cy="371475"/>
            <a:chOff x="23967" y="2871758"/>
            <a:chExt cx="877868" cy="370945"/>
          </a:xfrm>
        </p:grpSpPr>
        <p:pic>
          <p:nvPicPr>
            <p:cNvPr id="14"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7"/>
          <p:cNvGrpSpPr>
            <a:grpSpLocks/>
          </p:cNvGrpSpPr>
          <p:nvPr/>
        </p:nvGrpSpPr>
        <p:grpSpPr bwMode="auto">
          <a:xfrm>
            <a:off x="14288" y="4210050"/>
            <a:ext cx="877887" cy="369888"/>
            <a:chOff x="23967" y="4209784"/>
            <a:chExt cx="877868" cy="370945"/>
          </a:xfrm>
        </p:grpSpPr>
        <p:pic>
          <p:nvPicPr>
            <p:cNvPr id="17"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20"/>
          <p:cNvGrpSpPr>
            <a:grpSpLocks/>
          </p:cNvGrpSpPr>
          <p:nvPr/>
        </p:nvGrpSpPr>
        <p:grpSpPr bwMode="auto">
          <a:xfrm>
            <a:off x="11315700" y="2871788"/>
            <a:ext cx="876300" cy="382587"/>
            <a:chOff x="11314970" y="2871758"/>
            <a:chExt cx="877030" cy="383257"/>
          </a:xfrm>
        </p:grpSpPr>
        <p:pic>
          <p:nvPicPr>
            <p:cNvPr id="20"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2"/>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3"/>
          <p:cNvGrpSpPr>
            <a:grpSpLocks/>
          </p:cNvGrpSpPr>
          <p:nvPr/>
        </p:nvGrpSpPr>
        <p:grpSpPr bwMode="auto">
          <a:xfrm>
            <a:off x="11312525" y="4210050"/>
            <a:ext cx="879475" cy="384175"/>
            <a:chOff x="11311874" y="4209784"/>
            <a:chExt cx="880126" cy="384199"/>
          </a:xfrm>
        </p:grpSpPr>
        <p:pic>
          <p:nvPicPr>
            <p:cNvPr id="23"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88720" y="2359024"/>
            <a:ext cx="9784080" cy="3185792"/>
          </a:xfrm>
        </p:spPr>
        <p:txBody>
          <a:bodyPr/>
          <a:lstStyle>
            <a:lvl1pPr marL="0" indent="0">
              <a:lnSpc>
                <a:spcPct val="55000"/>
              </a:lnSpc>
              <a:buNone/>
              <a:defRPr sz="1200">
                <a:latin typeface="Lucida Console" charset="0"/>
                <a:ea typeface="Lucida Console" charset="0"/>
                <a:cs typeface="Lucida Console" charset="0"/>
              </a:defRPr>
            </a:lvl1pPr>
          </a:lstStyle>
          <a:p>
            <a:pPr lvl="0"/>
            <a:r>
              <a:rPr lang="en-US"/>
              <a:t>Click to edit Master text styles</a:t>
            </a:r>
          </a:p>
        </p:txBody>
      </p:sp>
      <p:sp>
        <p:nvSpPr>
          <p:cNvPr id="25" name="Date Placeholder 3"/>
          <p:cNvSpPr>
            <a:spLocks noGrp="1"/>
          </p:cNvSpPr>
          <p:nvPr>
            <p:ph type="dt" sz="half" idx="10"/>
          </p:nvPr>
        </p:nvSpPr>
        <p:spPr/>
        <p:txBody>
          <a:bodyPr/>
          <a:lstStyle>
            <a:lvl1pPr>
              <a:defRPr/>
            </a:lvl1pPr>
          </a:lstStyle>
          <a:p>
            <a:pPr>
              <a:defRPr/>
            </a:pPr>
            <a:fld id="{74A3AAAD-C048-AE45-A63E-1E6B230D3286}" type="datetimeFigureOut">
              <a:rPr lang="en-US"/>
              <a:pPr>
                <a:defRPr/>
              </a:pPr>
              <a:t>5/26/2017</a:t>
            </a:fld>
            <a:endParaRPr lang="en-US"/>
          </a:p>
        </p:txBody>
      </p:sp>
      <p:sp>
        <p:nvSpPr>
          <p:cNvPr id="2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7" name="Slide Number Placeholder 5"/>
          <p:cNvSpPr>
            <a:spLocks noGrp="1"/>
          </p:cNvSpPr>
          <p:nvPr>
            <p:ph type="sldNum" sz="quarter" idx="12"/>
          </p:nvPr>
        </p:nvSpPr>
        <p:spPr/>
        <p:txBody>
          <a:bodyPr/>
          <a:lstStyle>
            <a:lvl1pPr>
              <a:defRPr/>
            </a:lvl1pPr>
          </a:lstStyle>
          <a:p>
            <a:pPr>
              <a:defRPr/>
            </a:pPr>
            <a:fld id="{A46AC0E7-163B-3F43-9547-BD5ECB1E119F}" type="slidenum">
              <a:rPr lang="en-US"/>
              <a:pPr>
                <a:defRPr/>
              </a:pPr>
              <a:t>‹#›</a:t>
            </a:fld>
            <a:endParaRPr lang="en-US"/>
          </a:p>
        </p:txBody>
      </p:sp>
    </p:spTree>
    <p:extLst>
      <p:ext uri="{BB962C8B-B14F-4D97-AF65-F5344CB8AC3E}">
        <p14:creationId xmlns:p14="http://schemas.microsoft.com/office/powerpoint/2010/main" val="368754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Full - with Fram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930400"/>
            <a:ext cx="10421938" cy="3973513"/>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278447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116760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4"/>
          <p:cNvGrpSpPr>
            <a:grpSpLocks/>
          </p:cNvGrpSpPr>
          <p:nvPr/>
        </p:nvGrpSpPr>
        <p:grpSpPr bwMode="auto">
          <a:xfrm>
            <a:off x="14288" y="2871788"/>
            <a:ext cx="877887" cy="371475"/>
            <a:chOff x="23967" y="2871758"/>
            <a:chExt cx="877868" cy="370945"/>
          </a:xfrm>
        </p:grpSpPr>
        <p:pic>
          <p:nvPicPr>
            <p:cNvPr id="14"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7"/>
          <p:cNvGrpSpPr>
            <a:grpSpLocks/>
          </p:cNvGrpSpPr>
          <p:nvPr/>
        </p:nvGrpSpPr>
        <p:grpSpPr bwMode="auto">
          <a:xfrm>
            <a:off x="14288" y="4210050"/>
            <a:ext cx="877887" cy="369888"/>
            <a:chOff x="23967" y="4209784"/>
            <a:chExt cx="877868" cy="370945"/>
          </a:xfrm>
        </p:grpSpPr>
        <p:pic>
          <p:nvPicPr>
            <p:cNvPr id="17"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20"/>
          <p:cNvGrpSpPr>
            <a:grpSpLocks/>
          </p:cNvGrpSpPr>
          <p:nvPr/>
        </p:nvGrpSpPr>
        <p:grpSpPr bwMode="auto">
          <a:xfrm>
            <a:off x="11315700" y="2871788"/>
            <a:ext cx="876300" cy="382587"/>
            <a:chOff x="11314970" y="2871758"/>
            <a:chExt cx="877030" cy="383257"/>
          </a:xfrm>
        </p:grpSpPr>
        <p:pic>
          <p:nvPicPr>
            <p:cNvPr id="20"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2"/>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3"/>
          <p:cNvGrpSpPr>
            <a:grpSpLocks/>
          </p:cNvGrpSpPr>
          <p:nvPr/>
        </p:nvGrpSpPr>
        <p:grpSpPr bwMode="auto">
          <a:xfrm>
            <a:off x="11312525" y="4210050"/>
            <a:ext cx="879475" cy="384175"/>
            <a:chOff x="11311874" y="4209784"/>
            <a:chExt cx="880126" cy="384199"/>
          </a:xfrm>
        </p:grpSpPr>
        <p:pic>
          <p:nvPicPr>
            <p:cNvPr id="23"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88720" y="2226789"/>
            <a:ext cx="97840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3"/>
          <p:cNvSpPr>
            <a:spLocks noGrp="1"/>
          </p:cNvSpPr>
          <p:nvPr>
            <p:ph type="dt" sz="half" idx="10"/>
          </p:nvPr>
        </p:nvSpPr>
        <p:spPr/>
        <p:txBody>
          <a:bodyPr/>
          <a:lstStyle>
            <a:lvl1pPr>
              <a:defRPr/>
            </a:lvl1pPr>
          </a:lstStyle>
          <a:p>
            <a:pPr>
              <a:defRPr/>
            </a:pPr>
            <a:fld id="{35FC8D89-5F80-AB46-8A72-1C881BAD7A34}" type="datetimeFigureOut">
              <a:rPr lang="en-US"/>
              <a:pPr>
                <a:defRPr/>
              </a:pPr>
              <a:t>5/26/2017</a:t>
            </a:fld>
            <a:endParaRPr lang="en-US"/>
          </a:p>
        </p:txBody>
      </p:sp>
      <p:sp>
        <p:nvSpPr>
          <p:cNvPr id="2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7" name="Slide Number Placeholder 5"/>
          <p:cNvSpPr>
            <a:spLocks noGrp="1"/>
          </p:cNvSpPr>
          <p:nvPr>
            <p:ph type="sldNum" sz="quarter" idx="12"/>
          </p:nvPr>
        </p:nvSpPr>
        <p:spPr/>
        <p:txBody>
          <a:bodyPr/>
          <a:lstStyle>
            <a:lvl1pPr>
              <a:defRPr/>
            </a:lvl1pPr>
          </a:lstStyle>
          <a:p>
            <a:pPr>
              <a:defRPr/>
            </a:pPr>
            <a:fld id="{A8005053-B29B-B44B-8078-67DB297D404A}" type="slidenum">
              <a:rPr lang="en-US"/>
              <a:pPr>
                <a:defRPr/>
              </a:pPr>
              <a:t>‹#›</a:t>
            </a:fld>
            <a:endParaRPr lang="en-US"/>
          </a:p>
        </p:txBody>
      </p:sp>
    </p:spTree>
    <p:extLst>
      <p:ext uri="{BB962C8B-B14F-4D97-AF65-F5344CB8AC3E}">
        <p14:creationId xmlns:p14="http://schemas.microsoft.com/office/powerpoint/2010/main" val="11529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1046163"/>
            <a:ext cx="105156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11133138" y="138113"/>
            <a:ext cx="604837" cy="365125"/>
          </a:xfrm>
          <a:prstGeom prst="rect">
            <a:avLst/>
          </a:prstGeom>
        </p:spPr>
        <p:txBody>
          <a:bodyPr vert="horz" lIns="91440" tIns="45720" rIns="91440" bIns="45720" rtlCol="0" anchor="ctr"/>
          <a:lstStyle>
            <a:lvl1pPr algn="r" eaLnBrk="1" fontAlgn="auto" hangingPunct="1">
              <a:spcBef>
                <a:spcPts val="0"/>
              </a:spcBef>
              <a:spcAft>
                <a:spcPts val="0"/>
              </a:spcAft>
              <a:defRPr sz="600" b="1" i="0">
                <a:solidFill>
                  <a:schemeClr val="bg1">
                    <a:lumMod val="65000"/>
                  </a:schemeClr>
                </a:solidFill>
                <a:latin typeface="Segoe UI Semibold" charset="0"/>
                <a:ea typeface="Segoe UI Semibold" charset="0"/>
                <a:cs typeface="Segoe UI Semibold" charset="0"/>
              </a:defRPr>
            </a:lvl1pPr>
          </a:lstStyle>
          <a:p>
            <a:pPr>
              <a:defRPr/>
            </a:pPr>
            <a:fld id="{FF7BCF27-83AB-0A4E-8AB1-C369F44A0CAB}" type="datetimeFigureOut">
              <a:rPr lang="en-US"/>
              <a:pPr>
                <a:defRPr/>
              </a:pPr>
              <a:t>5/26/2017</a:t>
            </a:fld>
            <a:endParaRPr lang="en-US"/>
          </a:p>
        </p:txBody>
      </p:sp>
      <p:sp>
        <p:nvSpPr>
          <p:cNvPr id="6" name="Slide Number Placeholder 5"/>
          <p:cNvSpPr>
            <a:spLocks noGrp="1"/>
          </p:cNvSpPr>
          <p:nvPr>
            <p:ph type="sldNum" sz="quarter" idx="4"/>
          </p:nvPr>
        </p:nvSpPr>
        <p:spPr>
          <a:xfrm>
            <a:off x="11739563" y="138113"/>
            <a:ext cx="320675" cy="365125"/>
          </a:xfrm>
          <a:prstGeom prst="rect">
            <a:avLst/>
          </a:prstGeom>
        </p:spPr>
        <p:txBody>
          <a:bodyPr vert="horz" lIns="91440" tIns="45720" rIns="91440" bIns="45720" rtlCol="0" anchor="ctr"/>
          <a:lstStyle>
            <a:lvl1pPr algn="l" eaLnBrk="1" fontAlgn="auto" hangingPunct="1">
              <a:spcBef>
                <a:spcPts val="0"/>
              </a:spcBef>
              <a:spcAft>
                <a:spcPts val="0"/>
              </a:spcAft>
              <a:defRPr sz="600" b="1" i="0">
                <a:solidFill>
                  <a:schemeClr val="bg1">
                    <a:lumMod val="65000"/>
                  </a:schemeClr>
                </a:solidFill>
                <a:latin typeface="Segoe UI Semibold" charset="0"/>
                <a:ea typeface="Segoe UI Semibold" charset="0"/>
                <a:cs typeface="Segoe UI Semibold" charset="0"/>
              </a:defRPr>
            </a:lvl1pPr>
          </a:lstStyle>
          <a:p>
            <a:pPr>
              <a:defRPr/>
            </a:pPr>
            <a:fld id="{E04D084D-4BF1-CD4D-A177-814DCC33BFF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Lst>
  <p:txStyles>
    <p:titleStyle>
      <a:lvl1pPr algn="l" rtl="0" eaLnBrk="1" fontAlgn="base" hangingPunct="1">
        <a:lnSpc>
          <a:spcPct val="90000"/>
        </a:lnSpc>
        <a:spcBef>
          <a:spcPct val="0"/>
        </a:spcBef>
        <a:spcAft>
          <a:spcPct val="0"/>
        </a:spcAft>
        <a:defRPr sz="3000" b="1" kern="1200">
          <a:solidFill>
            <a:schemeClr val="accent2"/>
          </a:solidFill>
          <a:latin typeface="Segoe UI Semibold" charset="0"/>
          <a:ea typeface="Segoe UI Semibold" charset="0"/>
          <a:cs typeface="Segoe UI Semibold" charset="0"/>
        </a:defRPr>
      </a:lvl1pPr>
      <a:lvl2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2pPr>
      <a:lvl3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3pPr>
      <a:lvl4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4pPr>
      <a:lvl5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5pPr>
      <a:lvl6pPr marL="4572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6pPr>
      <a:lvl7pPr marL="9144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7pPr>
      <a:lvl8pPr marL="13716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8pPr>
      <a:lvl9pPr marL="18288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9pPr>
    </p:titleStyle>
    <p:bodyStyle>
      <a:lvl1pPr marL="228600" indent="-228600" algn="l" rtl="0" eaLnBrk="1" fontAlgn="base" hangingPunct="1">
        <a:lnSpc>
          <a:spcPct val="90000"/>
        </a:lnSpc>
        <a:spcBef>
          <a:spcPts val="1000"/>
        </a:spcBef>
        <a:spcAft>
          <a:spcPct val="0"/>
        </a:spcAft>
        <a:buFont typeface="Arial" charset="0"/>
        <a:buChar char="•"/>
        <a:defRPr sz="2400" kern="1200">
          <a:solidFill>
            <a:schemeClr val="bg1"/>
          </a:solidFill>
          <a:latin typeface="Segoe UI Light" charset="0"/>
          <a:ea typeface="Segoe UI Light" charset="0"/>
          <a:cs typeface="Segoe UI Light" charset="0"/>
        </a:defRPr>
      </a:lvl1pPr>
      <a:lvl2pPr marL="685800" indent="-228600" algn="l" rtl="0" eaLnBrk="1" fontAlgn="base" hangingPunct="1">
        <a:lnSpc>
          <a:spcPct val="90000"/>
        </a:lnSpc>
        <a:spcBef>
          <a:spcPts val="500"/>
        </a:spcBef>
        <a:spcAft>
          <a:spcPct val="0"/>
        </a:spcAft>
        <a:buFont typeface="Arial" charset="0"/>
        <a:buChar char="•"/>
        <a:defRPr sz="2000" kern="1200">
          <a:solidFill>
            <a:schemeClr val="bg1"/>
          </a:solidFill>
          <a:latin typeface="Segoe UI Light" charset="0"/>
          <a:ea typeface="Segoe UI Light" charset="0"/>
          <a:cs typeface="Segoe UI Light" charset="0"/>
        </a:defRPr>
      </a:lvl2pPr>
      <a:lvl3pPr marL="1143000" indent="-228600" algn="l" rtl="0" eaLnBrk="1" fontAlgn="base" hangingPunct="1">
        <a:lnSpc>
          <a:spcPct val="90000"/>
        </a:lnSpc>
        <a:spcBef>
          <a:spcPts val="500"/>
        </a:spcBef>
        <a:spcAft>
          <a:spcPct val="0"/>
        </a:spcAft>
        <a:buFont typeface="Arial" charset="0"/>
        <a:buChar char="•"/>
        <a:defRPr kern="1200">
          <a:solidFill>
            <a:schemeClr val="bg1"/>
          </a:solidFill>
          <a:latin typeface="Segoe UI Light" charset="0"/>
          <a:ea typeface="Segoe UI Light" charset="0"/>
          <a:cs typeface="Segoe UI Light" charset="0"/>
        </a:defRPr>
      </a:lvl3pPr>
      <a:lvl4pPr marL="1600200" indent="-228600" algn="l" rtl="0" eaLnBrk="1" fontAlgn="base" hangingPunct="1">
        <a:lnSpc>
          <a:spcPct val="90000"/>
        </a:lnSpc>
        <a:spcBef>
          <a:spcPts val="500"/>
        </a:spcBef>
        <a:spcAft>
          <a:spcPct val="0"/>
        </a:spcAft>
        <a:buFont typeface="Arial" charset="0"/>
        <a:buChar char="•"/>
        <a:defRPr sz="1600" kern="1200">
          <a:solidFill>
            <a:schemeClr val="bg1"/>
          </a:solidFill>
          <a:latin typeface="Segoe UI Light" charset="0"/>
          <a:ea typeface="Segoe UI Light" charset="0"/>
          <a:cs typeface="Segoe UI Light" charset="0"/>
        </a:defRPr>
      </a:lvl4pPr>
      <a:lvl5pPr marL="2057400" indent="-228600" algn="l" rtl="0" eaLnBrk="1" fontAlgn="base" hangingPunct="1">
        <a:lnSpc>
          <a:spcPct val="90000"/>
        </a:lnSpc>
        <a:spcBef>
          <a:spcPts val="500"/>
        </a:spcBef>
        <a:spcAft>
          <a:spcPct val="0"/>
        </a:spcAft>
        <a:buFont typeface="Arial" charset="0"/>
        <a:buChar char="•"/>
        <a:defRPr sz="1400" kern="1200">
          <a:solidFill>
            <a:schemeClr val="bg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13.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5913437" y="3649638"/>
            <a:ext cx="5344175" cy="565727"/>
          </a:xfrm>
        </p:spPr>
        <p:txBody>
          <a:bodyPr/>
          <a:lstStyle/>
          <a:p>
            <a:r>
              <a:rPr lang="en-US" sz="2800" b="0" dirty="0"/>
              <a:t>PART </a:t>
            </a:r>
            <a:r>
              <a:rPr lang="en-US" sz="2800" b="0"/>
              <a:t>1: Model-View-</a:t>
            </a:r>
            <a:r>
              <a:rPr lang="en-US" sz="2800" b="0" dirty="0" err="1"/>
              <a:t>ViewModel</a:t>
            </a:r>
            <a:r>
              <a:rPr lang="en-US" sz="2800" b="0" dirty="0"/>
              <a:t> (MVVM) and Data Binding</a:t>
            </a:r>
          </a:p>
        </p:txBody>
      </p:sp>
      <p:sp>
        <p:nvSpPr>
          <p:cNvPr id="3" name="Title 1"/>
          <p:cNvSpPr txBox="1">
            <a:spLocks/>
          </p:cNvSpPr>
          <p:nvPr/>
        </p:nvSpPr>
        <p:spPr bwMode="auto">
          <a:xfrm>
            <a:off x="5913438" y="2542733"/>
            <a:ext cx="5162550" cy="56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3600" b="1" i="0" kern="1200">
                <a:solidFill>
                  <a:schemeClr val="bg1"/>
                </a:solidFill>
                <a:latin typeface="Segoe UI" charset="0"/>
                <a:ea typeface="Segoe UI" charset="0"/>
                <a:cs typeface="Segoe UI" charset="0"/>
              </a:defRPr>
            </a:lvl1pPr>
            <a:lvl2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2pPr>
            <a:lvl3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3pPr>
            <a:lvl4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4pPr>
            <a:lvl5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5pPr>
            <a:lvl6pPr marL="4572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6pPr>
            <a:lvl7pPr marL="9144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7pPr>
            <a:lvl8pPr marL="13716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8pPr>
            <a:lvl9pPr marL="18288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9pPr>
          </a:lstStyle>
          <a:p>
            <a:r>
              <a:rPr lang="en-US" altLang="en-US"/>
              <a:t>OPERATION:</a:t>
            </a:r>
            <a:br>
              <a:rPr lang="en-US" altLang="en-US"/>
            </a:br>
            <a:r>
              <a:rPr lang="en-US" altLang="en-US"/>
              <a:t>REMOTE RESUPPLY</a:t>
            </a:r>
            <a:endParaRPr lang="en-US"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a:t>Implementing a Command</a:t>
            </a:r>
            <a:endParaRPr lang="en-US" altLang="en-US" dirty="0"/>
          </a:p>
        </p:txBody>
      </p:sp>
      <p:sp>
        <p:nvSpPr>
          <p:cNvPr id="18434" name="Content Placeholder 2"/>
          <p:cNvSpPr>
            <a:spLocks noGrp="1"/>
          </p:cNvSpPr>
          <p:nvPr>
            <p:ph idx="1"/>
          </p:nvPr>
        </p:nvSpPr>
        <p:spPr>
          <a:xfrm>
            <a:off x="1648835" y="2194132"/>
            <a:ext cx="8894329" cy="2048085"/>
          </a:xfrm>
        </p:spPr>
        <p:txBody>
          <a:bodyPr/>
          <a:lstStyle/>
          <a:p>
            <a:r>
              <a:rPr lang="en-US" sz="1600" dirty="0">
                <a:latin typeface="Lucida Console" panose="020B0609040504020204" pitchFamily="49" charset="0"/>
              </a:rPr>
              <a:t>public class </a:t>
            </a:r>
            <a:r>
              <a:rPr lang="en-US" sz="1600" dirty="0" err="1">
                <a:latin typeface="Lucida Console" panose="020B0609040504020204" pitchFamily="49" charset="0"/>
              </a:rPr>
              <a:t>StartCommand</a:t>
            </a:r>
            <a:r>
              <a:rPr lang="en-US" sz="1600" dirty="0">
                <a:latin typeface="Lucida Console" panose="020B0609040504020204" pitchFamily="49" charset="0"/>
              </a:rPr>
              <a:t> : </a:t>
            </a:r>
            <a:r>
              <a:rPr lang="en-US" sz="1600" dirty="0" err="1">
                <a:latin typeface="Lucida Console" panose="020B0609040504020204" pitchFamily="49" charset="0"/>
              </a:rPr>
              <a:t>ICommand</a:t>
            </a:r>
            <a:endParaRPr lang="en-US" sz="1600" dirty="0">
              <a:latin typeface="Lucida Console" panose="020B0609040504020204" pitchFamily="49" charset="0"/>
            </a:endParaRPr>
          </a:p>
          <a:p>
            <a:r>
              <a:rPr lang="en-US" sz="1600" dirty="0">
                <a:latin typeface="Lucida Console" panose="020B0609040504020204" pitchFamily="49" charset="0"/>
              </a:rPr>
              <a:t>{</a:t>
            </a:r>
          </a:p>
          <a:p>
            <a:r>
              <a:rPr lang="en-US" sz="1600" dirty="0">
                <a:latin typeface="Lucida Console" panose="020B0609040504020204" pitchFamily="49" charset="0"/>
              </a:rPr>
              <a:t>    public event </a:t>
            </a:r>
            <a:r>
              <a:rPr lang="en-US" sz="1600" dirty="0" err="1">
                <a:latin typeface="Lucida Console" panose="020B0609040504020204" pitchFamily="49" charset="0"/>
              </a:rPr>
              <a:t>EventHandler</a:t>
            </a:r>
            <a:r>
              <a:rPr lang="en-US" sz="1600" dirty="0">
                <a:latin typeface="Lucida Console" panose="020B0609040504020204" pitchFamily="49" charset="0"/>
              </a:rPr>
              <a:t> </a:t>
            </a:r>
            <a:r>
              <a:rPr lang="en-US" sz="1600" dirty="0" err="1">
                <a:latin typeface="Lucida Console" panose="020B0609040504020204" pitchFamily="49" charset="0"/>
              </a:rPr>
              <a:t>CanExecuteChanged</a:t>
            </a:r>
            <a:r>
              <a:rPr lang="en-US" sz="1600" dirty="0">
                <a:latin typeface="Lucida Console" panose="020B0609040504020204" pitchFamily="49" charset="0"/>
              </a:rPr>
              <a:t>;</a:t>
            </a:r>
          </a:p>
          <a:p>
            <a:endParaRPr lang="en-US" sz="1600" dirty="0">
              <a:latin typeface="Lucida Console" panose="020B0609040504020204" pitchFamily="49" charset="0"/>
            </a:endParaRPr>
          </a:p>
          <a:p>
            <a:r>
              <a:rPr lang="en-US" sz="1600" dirty="0">
                <a:latin typeface="Lucida Console" panose="020B0609040504020204" pitchFamily="49" charset="0"/>
              </a:rPr>
              <a:t>    public bool </a:t>
            </a:r>
            <a:r>
              <a:rPr lang="en-US" sz="1600" dirty="0" err="1">
                <a:latin typeface="Lucida Console" panose="020B0609040504020204" pitchFamily="49" charset="0"/>
              </a:rPr>
              <a:t>CanExecute</a:t>
            </a:r>
            <a:r>
              <a:rPr lang="en-US" sz="1600" dirty="0">
                <a:latin typeface="Lucida Console" panose="020B0609040504020204" pitchFamily="49" charset="0"/>
              </a:rPr>
              <a:t>(object parameter)</a:t>
            </a:r>
          </a:p>
          <a:p>
            <a:r>
              <a:rPr lang="en-US" sz="1600" dirty="0">
                <a:latin typeface="Lucida Console" panose="020B0609040504020204" pitchFamily="49" charset="0"/>
              </a:rPr>
              <a:t>    {</a:t>
            </a:r>
          </a:p>
          <a:p>
            <a:r>
              <a:rPr lang="en-US" sz="1600" dirty="0">
                <a:latin typeface="Lucida Console" panose="020B0609040504020204" pitchFamily="49" charset="0"/>
              </a:rPr>
              <a:t>        // TODO: Return true or false</a:t>
            </a:r>
          </a:p>
          <a:p>
            <a:r>
              <a:rPr lang="en-US" sz="1600" dirty="0">
                <a:latin typeface="Lucida Console" panose="020B0609040504020204" pitchFamily="49" charset="0"/>
              </a:rPr>
              <a:t>    }</a:t>
            </a:r>
          </a:p>
          <a:p>
            <a:endParaRPr lang="en-US" sz="1600" dirty="0">
              <a:latin typeface="Lucida Console" panose="020B0609040504020204" pitchFamily="49" charset="0"/>
            </a:endParaRPr>
          </a:p>
          <a:p>
            <a:r>
              <a:rPr lang="en-US" sz="1600" dirty="0">
                <a:latin typeface="Lucida Console" panose="020B0609040504020204" pitchFamily="49" charset="0"/>
              </a:rPr>
              <a:t>    public void Execute(object parameter)</a:t>
            </a:r>
          </a:p>
          <a:p>
            <a:r>
              <a:rPr lang="en-US" sz="1600" dirty="0">
                <a:latin typeface="Lucida Console" panose="020B0609040504020204" pitchFamily="49" charset="0"/>
              </a:rPr>
              <a:t>    {</a:t>
            </a:r>
          </a:p>
          <a:p>
            <a:r>
              <a:rPr lang="en-US" sz="1600" dirty="0">
                <a:latin typeface="Lucida Console" panose="020B0609040504020204" pitchFamily="49" charset="0"/>
              </a:rPr>
              <a:t>        // TODO: Execute command</a:t>
            </a:r>
          </a:p>
          <a:p>
            <a:r>
              <a:rPr lang="en-US" sz="1600" dirty="0">
                <a:latin typeface="Lucida Console" panose="020B0609040504020204" pitchFamily="49" charset="0"/>
              </a:rPr>
              <a:t>    }</a:t>
            </a:r>
          </a:p>
          <a:p>
            <a:r>
              <a:rPr lang="en-US" sz="1600" dirty="0">
                <a:latin typeface="Lucida Console" panose="020B0609040504020204" pitchFamily="49" charset="0"/>
              </a:rPr>
              <a:t>}</a:t>
            </a:r>
          </a:p>
        </p:txBody>
      </p:sp>
    </p:spTree>
    <p:extLst>
      <p:ext uri="{BB962C8B-B14F-4D97-AF65-F5344CB8AC3E}">
        <p14:creationId xmlns:p14="http://schemas.microsoft.com/office/powerpoint/2010/main" val="448027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559" y="2838660"/>
            <a:ext cx="1665158" cy="2958430"/>
          </a:xfrm>
          <a:prstGeom prst="rect">
            <a:avLst/>
          </a:prstGeom>
        </p:spPr>
      </p:pic>
      <p:sp>
        <p:nvSpPr>
          <p:cNvPr id="18433" name="Title 1"/>
          <p:cNvSpPr>
            <a:spLocks noGrp="1"/>
          </p:cNvSpPr>
          <p:nvPr>
            <p:ph type="title"/>
          </p:nvPr>
        </p:nvSpPr>
        <p:spPr/>
        <p:txBody>
          <a:bodyPr/>
          <a:lstStyle/>
          <a:p>
            <a:r>
              <a:rPr lang="en-US" dirty="0"/>
              <a:t>Binding a Command to a Button</a:t>
            </a:r>
            <a:endParaRPr lang="en-US" altLang="en-US" dirty="0"/>
          </a:p>
        </p:txBody>
      </p:sp>
      <p:sp>
        <p:nvSpPr>
          <p:cNvPr id="6" name="Rectangle 5"/>
          <p:cNvSpPr/>
          <p:nvPr/>
        </p:nvSpPr>
        <p:spPr>
          <a:xfrm>
            <a:off x="1694743" y="5284885"/>
            <a:ext cx="623455" cy="35329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171558" y="2160808"/>
            <a:ext cx="10182241" cy="400110"/>
          </a:xfrm>
          <a:prstGeom prst="rect">
            <a:avLst/>
          </a:prstGeom>
          <a:noFill/>
          <a:ln>
            <a:noFill/>
          </a:ln>
        </p:spPr>
        <p:txBody>
          <a:bodyPr wrap="square" rtlCol="0">
            <a:spAutoFit/>
          </a:bodyPr>
          <a:lstStyle/>
          <a:p>
            <a:r>
              <a:rPr lang="en-US" sz="2000" dirty="0">
                <a:solidFill>
                  <a:schemeClr val="bg1"/>
                </a:solidFill>
                <a:latin typeface="Lucida Console" panose="020B0609040504020204" pitchFamily="49" charset="0"/>
              </a:rPr>
              <a:t>&lt;Button Text="Start" Command="{Binding </a:t>
            </a:r>
            <a:r>
              <a:rPr lang="en-US" sz="2000" dirty="0" err="1">
                <a:solidFill>
                  <a:schemeClr val="bg1"/>
                </a:solidFill>
                <a:latin typeface="Lucida Console" panose="020B0609040504020204" pitchFamily="49" charset="0"/>
              </a:rPr>
              <a:t>StartCommand</a:t>
            </a:r>
            <a:r>
              <a:rPr lang="en-US" sz="2000" dirty="0">
                <a:solidFill>
                  <a:schemeClr val="bg1"/>
                </a:solidFill>
                <a:latin typeface="Lucida Console" panose="020B0609040504020204" pitchFamily="49" charset="0"/>
              </a:rPr>
              <a:t>}" /&gt;</a:t>
            </a:r>
          </a:p>
        </p:txBody>
      </p:sp>
      <p:sp>
        <p:nvSpPr>
          <p:cNvPr id="9" name="TextBox 8"/>
          <p:cNvSpPr txBox="1"/>
          <p:nvPr/>
        </p:nvSpPr>
        <p:spPr>
          <a:xfrm>
            <a:off x="3429001" y="2710818"/>
            <a:ext cx="7924800" cy="3093154"/>
          </a:xfrm>
          <a:prstGeom prst="rect">
            <a:avLst/>
          </a:prstGeom>
          <a:noFill/>
          <a:ln>
            <a:noFill/>
          </a:ln>
        </p:spPr>
        <p:txBody>
          <a:bodyPr wrap="square" rtlCol="0">
            <a:spAutoFit/>
          </a:bodyPr>
          <a:lstStyle/>
          <a:p>
            <a:r>
              <a:rPr lang="en-US" sz="1500" dirty="0">
                <a:solidFill>
                  <a:schemeClr val="bg1"/>
                </a:solidFill>
                <a:latin typeface="Lucida Console" panose="020B0609040504020204" pitchFamily="49" charset="0"/>
              </a:rPr>
              <a:t>public class </a:t>
            </a:r>
            <a:r>
              <a:rPr lang="en-US" sz="1500" dirty="0" err="1">
                <a:solidFill>
                  <a:schemeClr val="bg1"/>
                </a:solidFill>
                <a:latin typeface="Lucida Console" panose="020B0609040504020204" pitchFamily="49" charset="0"/>
              </a:rPr>
              <a:t>MainViewModel</a:t>
            </a:r>
            <a:r>
              <a:rPr lang="en-US" sz="1500" dirty="0">
                <a:solidFill>
                  <a:schemeClr val="bg1"/>
                </a:solidFill>
                <a:latin typeface="Lucida Console" panose="020B0609040504020204" pitchFamily="49" charset="0"/>
              </a:rPr>
              <a:t> : </a:t>
            </a:r>
            <a:r>
              <a:rPr lang="en-US" sz="1500" dirty="0" err="1">
                <a:solidFill>
                  <a:schemeClr val="bg1"/>
                </a:solidFill>
                <a:latin typeface="Lucida Console" panose="020B0609040504020204" pitchFamily="49" charset="0"/>
              </a:rPr>
              <a:t>Common.ObservableBase</a:t>
            </a:r>
            <a:endParaRPr lang="en-US" sz="1500" dirty="0">
              <a:solidFill>
                <a:schemeClr val="bg1"/>
              </a:solidFill>
              <a:latin typeface="Lucida Console" panose="020B0609040504020204" pitchFamily="49" charset="0"/>
            </a:endParaRPr>
          </a:p>
          <a:p>
            <a:r>
              <a:rPr lang="en-US" sz="1500" dirty="0">
                <a:solidFill>
                  <a:schemeClr val="bg1"/>
                </a:solidFill>
                <a:latin typeface="Lucida Console" panose="020B0609040504020204" pitchFamily="49" charset="0"/>
              </a:rPr>
              <a:t>{</a:t>
            </a:r>
          </a:p>
          <a:p>
            <a:r>
              <a:rPr lang="en-US" sz="1500" dirty="0">
                <a:solidFill>
                  <a:schemeClr val="bg1"/>
                </a:solidFill>
                <a:latin typeface="Lucida Console" panose="020B0609040504020204" pitchFamily="49" charset="0"/>
              </a:rPr>
              <a:t>      .</a:t>
            </a:r>
          </a:p>
          <a:p>
            <a:r>
              <a:rPr lang="en-US" sz="1500" dirty="0">
                <a:solidFill>
                  <a:schemeClr val="bg1"/>
                </a:solidFill>
                <a:latin typeface="Lucida Console" panose="020B0609040504020204" pitchFamily="49" charset="0"/>
              </a:rPr>
              <a:t>      .</a:t>
            </a:r>
          </a:p>
          <a:p>
            <a:r>
              <a:rPr lang="en-US" sz="1500" dirty="0">
                <a:solidFill>
                  <a:schemeClr val="bg1"/>
                </a:solidFill>
                <a:latin typeface="Lucida Console" panose="020B0609040504020204" pitchFamily="49" charset="0"/>
              </a:rPr>
              <a:t>      .</a:t>
            </a:r>
          </a:p>
          <a:p>
            <a:r>
              <a:rPr lang="en-US" sz="1500" dirty="0">
                <a:solidFill>
                  <a:schemeClr val="bg1"/>
                </a:solidFill>
                <a:latin typeface="Lucida Console" panose="020B0609040504020204" pitchFamily="49" charset="0"/>
              </a:rPr>
              <a:t>    public </a:t>
            </a:r>
            <a:r>
              <a:rPr lang="en-US" sz="1500" dirty="0" err="1">
                <a:solidFill>
                  <a:schemeClr val="bg1"/>
                </a:solidFill>
                <a:latin typeface="Lucida Console" panose="020B0609040504020204" pitchFamily="49" charset="0"/>
              </a:rPr>
              <a:t>ICommand</a:t>
            </a:r>
            <a:r>
              <a:rPr lang="en-US" sz="1500" dirty="0">
                <a:solidFill>
                  <a:schemeClr val="bg1"/>
                </a:solidFill>
                <a:latin typeface="Lucida Console" panose="020B0609040504020204" pitchFamily="49" charset="0"/>
              </a:rPr>
              <a:t> </a:t>
            </a:r>
            <a:r>
              <a:rPr lang="en-US" sz="1500" dirty="0" err="1">
                <a:solidFill>
                  <a:schemeClr val="bg1"/>
                </a:solidFill>
                <a:latin typeface="Lucida Console" panose="020B0609040504020204" pitchFamily="49" charset="0"/>
              </a:rPr>
              <a:t>StartCommand</a:t>
            </a:r>
            <a:endParaRPr lang="en-US" sz="1500" dirty="0">
              <a:solidFill>
                <a:schemeClr val="bg1"/>
              </a:solidFill>
              <a:latin typeface="Lucida Console" panose="020B0609040504020204" pitchFamily="49" charset="0"/>
            </a:endParaRPr>
          </a:p>
          <a:p>
            <a:r>
              <a:rPr lang="en-US" sz="1500" dirty="0">
                <a:solidFill>
                  <a:schemeClr val="bg1"/>
                </a:solidFill>
                <a:latin typeface="Lucida Console" panose="020B0609040504020204" pitchFamily="49" charset="0"/>
              </a:rPr>
              <a:t>    {</a:t>
            </a:r>
          </a:p>
          <a:p>
            <a:r>
              <a:rPr lang="en-US" sz="1500" dirty="0">
                <a:solidFill>
                  <a:schemeClr val="bg1"/>
                </a:solidFill>
                <a:latin typeface="Lucida Console" panose="020B0609040504020204" pitchFamily="49" charset="0"/>
              </a:rPr>
              <a:t>        get</a:t>
            </a:r>
          </a:p>
          <a:p>
            <a:r>
              <a:rPr lang="en-US" sz="1500" dirty="0">
                <a:solidFill>
                  <a:schemeClr val="bg1"/>
                </a:solidFill>
                <a:latin typeface="Lucida Console" panose="020B0609040504020204" pitchFamily="49" charset="0"/>
              </a:rPr>
              <a:t>        {</a:t>
            </a:r>
          </a:p>
          <a:p>
            <a:r>
              <a:rPr lang="en-US" sz="1500" dirty="0">
                <a:solidFill>
                  <a:schemeClr val="bg1"/>
                </a:solidFill>
                <a:latin typeface="Lucida Console" panose="020B0609040504020204" pitchFamily="49" charset="0"/>
              </a:rPr>
              <a:t>            return new </a:t>
            </a:r>
            <a:r>
              <a:rPr lang="en-US" sz="1500" dirty="0" err="1">
                <a:solidFill>
                  <a:schemeClr val="bg1"/>
                </a:solidFill>
                <a:latin typeface="Lucida Console" panose="020B0609040504020204" pitchFamily="49" charset="0"/>
              </a:rPr>
              <a:t>StartCommand</a:t>
            </a:r>
            <a:r>
              <a:rPr lang="en-US" sz="1500" dirty="0">
                <a:solidFill>
                  <a:schemeClr val="bg1"/>
                </a:solidFill>
                <a:latin typeface="Lucida Console" panose="020B0609040504020204" pitchFamily="49" charset="0"/>
              </a:rPr>
              <a:t>();</a:t>
            </a:r>
          </a:p>
          <a:p>
            <a:r>
              <a:rPr lang="en-US" sz="1500" dirty="0">
                <a:solidFill>
                  <a:schemeClr val="bg1"/>
                </a:solidFill>
                <a:latin typeface="Lucida Console" panose="020B0609040504020204" pitchFamily="49" charset="0"/>
              </a:rPr>
              <a:t>        }</a:t>
            </a:r>
          </a:p>
          <a:p>
            <a:r>
              <a:rPr lang="en-US" sz="1500" dirty="0">
                <a:solidFill>
                  <a:schemeClr val="bg1"/>
                </a:solidFill>
                <a:latin typeface="Lucida Console" panose="020B0609040504020204" pitchFamily="49" charset="0"/>
              </a:rPr>
              <a:t>    }</a:t>
            </a:r>
          </a:p>
          <a:p>
            <a:r>
              <a:rPr lang="en-US" sz="1500" dirty="0">
                <a:solidFill>
                  <a:schemeClr val="bg1"/>
                </a:solidFill>
                <a:latin typeface="Lucida Console" panose="020B0609040504020204" pitchFamily="49" charset="0"/>
              </a:rPr>
              <a:t>}</a:t>
            </a:r>
          </a:p>
        </p:txBody>
      </p:sp>
    </p:spTree>
    <p:extLst>
      <p:ext uri="{BB962C8B-B14F-4D97-AF65-F5344CB8AC3E}">
        <p14:creationId xmlns:p14="http://schemas.microsoft.com/office/powerpoint/2010/main" val="1342503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ctrTitle"/>
          </p:nvPr>
        </p:nvSpPr>
        <p:spPr>
          <a:xfrm>
            <a:off x="1524000" y="1579563"/>
            <a:ext cx="9144000" cy="1546225"/>
          </a:xfrm>
        </p:spPr>
        <p:txBody>
          <a:bodyPr/>
          <a:lstStyle/>
          <a:p>
            <a:r>
              <a:rPr lang="en-US" dirty="0"/>
              <a:t>Lab Walkthrough</a:t>
            </a:r>
            <a:endParaRPr lang="en-US" altLang="en-US" dirty="0"/>
          </a:p>
        </p:txBody>
      </p:sp>
      <p:sp>
        <p:nvSpPr>
          <p:cNvPr id="17410" name="Subtitle 2"/>
          <p:cNvSpPr>
            <a:spLocks noGrp="1"/>
          </p:cNvSpPr>
          <p:nvPr>
            <p:ph type="subTitle" idx="1"/>
          </p:nvPr>
        </p:nvSpPr>
        <p:spPr>
          <a:xfrm>
            <a:off x="1524000" y="3216275"/>
            <a:ext cx="9144000" cy="1701800"/>
          </a:xfrm>
        </p:spPr>
        <p:txBody>
          <a:bodyPr/>
          <a:lstStyle/>
          <a:p>
            <a:r>
              <a:rPr lang="en-US" dirty="0"/>
              <a:t>Model-View-</a:t>
            </a:r>
            <a:r>
              <a:rPr lang="en-US" dirty="0" err="1"/>
              <a:t>ViewModel</a:t>
            </a:r>
            <a:r>
              <a:rPr lang="en-US" dirty="0"/>
              <a:t> (MVVM) and Data Binding</a:t>
            </a: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altLang="en-US" dirty="0" err="1"/>
              <a:t>Xamarin</a:t>
            </a:r>
            <a:r>
              <a:rPr lang="en-US" altLang="en-US" dirty="0"/>
              <a:t> Forms</a:t>
            </a:r>
          </a:p>
        </p:txBody>
      </p:sp>
      <p:sp>
        <p:nvSpPr>
          <p:cNvPr id="5" name="Rectangle 4"/>
          <p:cNvSpPr/>
          <p:nvPr/>
        </p:nvSpPr>
        <p:spPr>
          <a:xfrm>
            <a:off x="1186921" y="4582605"/>
            <a:ext cx="4494883" cy="1016088"/>
          </a:xfrm>
          <a:prstGeom prst="rect">
            <a:avLst/>
          </a:prstGeom>
          <a:solidFill>
            <a:schemeClr val="accent5"/>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latin typeface="Segoe UI" panose="020B0502040204020203" pitchFamily="34" charset="0"/>
                <a:cs typeface="Segoe UI" panose="020B0502040204020203" pitchFamily="34" charset="0"/>
              </a:rPr>
              <a:t>Shared Logic (C#)</a:t>
            </a:r>
          </a:p>
        </p:txBody>
      </p:sp>
      <p:sp>
        <p:nvSpPr>
          <p:cNvPr id="6" name="Rectangle 5"/>
          <p:cNvSpPr/>
          <p:nvPr/>
        </p:nvSpPr>
        <p:spPr>
          <a:xfrm>
            <a:off x="1186921" y="3330517"/>
            <a:ext cx="1432195" cy="1130904"/>
          </a:xfrm>
          <a:prstGeom prst="rect">
            <a:avLst/>
          </a:prstGeom>
          <a:solidFill>
            <a:schemeClr val="accent1"/>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UI" panose="020B0502040204020203" pitchFamily="34" charset="0"/>
                <a:cs typeface="Segoe UI" panose="020B0502040204020203" pitchFamily="34" charset="0"/>
              </a:rPr>
              <a:t>iOS UI</a:t>
            </a:r>
          </a:p>
        </p:txBody>
      </p:sp>
      <p:sp>
        <p:nvSpPr>
          <p:cNvPr id="7" name="Rectangle 6"/>
          <p:cNvSpPr/>
          <p:nvPr/>
        </p:nvSpPr>
        <p:spPr>
          <a:xfrm>
            <a:off x="2718265" y="3330517"/>
            <a:ext cx="1432195" cy="1130904"/>
          </a:xfrm>
          <a:prstGeom prst="rect">
            <a:avLst/>
          </a:prstGeom>
          <a:solidFill>
            <a:schemeClr val="accent2"/>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UI" panose="020B0502040204020203" pitchFamily="34" charset="0"/>
                <a:cs typeface="Segoe UI" panose="020B0502040204020203" pitchFamily="34" charset="0"/>
              </a:rPr>
              <a:t>Android UI</a:t>
            </a:r>
          </a:p>
        </p:txBody>
      </p:sp>
      <p:sp>
        <p:nvSpPr>
          <p:cNvPr id="8" name="Rectangle 7"/>
          <p:cNvSpPr/>
          <p:nvPr/>
        </p:nvSpPr>
        <p:spPr>
          <a:xfrm>
            <a:off x="4249609" y="3330517"/>
            <a:ext cx="1432195" cy="1130904"/>
          </a:xfrm>
          <a:prstGeom prst="rect">
            <a:avLst/>
          </a:prstGeom>
          <a:solidFill>
            <a:schemeClr val="accent3"/>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UI" panose="020B0502040204020203" pitchFamily="34" charset="0"/>
                <a:cs typeface="Segoe UI" panose="020B0502040204020203" pitchFamily="34" charset="0"/>
              </a:rPr>
              <a:t>Windows UI</a:t>
            </a:r>
          </a:p>
        </p:txBody>
      </p:sp>
      <p:sp>
        <p:nvSpPr>
          <p:cNvPr id="9" name="TextBox 8"/>
          <p:cNvSpPr txBox="1"/>
          <p:nvPr/>
        </p:nvSpPr>
        <p:spPr>
          <a:xfrm>
            <a:off x="1186920" y="2000489"/>
            <a:ext cx="4494883" cy="523220"/>
          </a:xfrm>
          <a:prstGeom prst="rect">
            <a:avLst/>
          </a:prstGeom>
          <a:noFill/>
        </p:spPr>
        <p:txBody>
          <a:bodyPr wrap="square" rtlCol="0">
            <a:spAutoFit/>
          </a:bodyPr>
          <a:lstStyle/>
          <a:p>
            <a:pPr algn="ctr"/>
            <a:r>
              <a:rPr lang="en-US" sz="2800" dirty="0" err="1">
                <a:solidFill>
                  <a:schemeClr val="bg1"/>
                </a:solidFill>
                <a:latin typeface="Segoe UI" panose="020B0502040204020203" pitchFamily="34" charset="0"/>
                <a:cs typeface="Segoe UI" panose="020B0502040204020203" pitchFamily="34" charset="0"/>
              </a:rPr>
              <a:t>Xamarin</a:t>
            </a:r>
            <a:endParaRPr lang="en-US" sz="2800" dirty="0">
              <a:solidFill>
                <a:schemeClr val="bg1"/>
              </a:solidFill>
              <a:latin typeface="Segoe UI" panose="020B0502040204020203" pitchFamily="34" charset="0"/>
              <a:cs typeface="Segoe UI" panose="020B0502040204020203" pitchFamily="34" charset="0"/>
            </a:endParaRPr>
          </a:p>
        </p:txBody>
      </p:sp>
      <p:pic>
        <p:nvPicPr>
          <p:cNvPr id="11" name="Picture 10"/>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4712298" y="2717915"/>
            <a:ext cx="506816" cy="502166"/>
          </a:xfrm>
          <a:prstGeom prst="rect">
            <a:avLst/>
          </a:prstGeom>
        </p:spPr>
      </p:pic>
      <p:pic>
        <p:nvPicPr>
          <p:cNvPr id="12" name="Picture 11"/>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3170690" y="2656701"/>
            <a:ext cx="478388" cy="563380"/>
          </a:xfrm>
          <a:prstGeom prst="rect">
            <a:avLst/>
          </a:prstGeom>
        </p:spPr>
      </p:pic>
      <p:pic>
        <p:nvPicPr>
          <p:cNvPr id="13" name="Picture 12"/>
          <p:cNvPicPr>
            <a:picLocks noChangeAspect="1"/>
          </p:cNvPicPr>
          <p:nvPr/>
        </p:nvPicPr>
        <p:blipFill>
          <a:blip r:embed="rId7">
            <a:duotone>
              <a:schemeClr val="accent1">
                <a:shade val="45000"/>
                <a:satMod val="135000"/>
              </a:schemeClr>
              <a:prstClr val="white"/>
            </a:duotone>
            <a:extLst>
              <a:ext uri="{BEBA8EAE-BF5A-486C-A8C5-ECC9F3942E4B}">
                <a14:imgProps xmlns:a14="http://schemas.microsoft.com/office/drawing/2010/main">
                  <a14:imgLayer r:embed="rId8">
                    <a14:imgEffect>
                      <a14:saturation sat="400000"/>
                    </a14:imgEffect>
                    <a14:imgEffect>
                      <a14:brightnessContrast bright="-40000" contrast="40000"/>
                    </a14:imgEffect>
                  </a14:imgLayer>
                </a14:imgProps>
              </a:ext>
            </a:extLst>
          </a:blip>
          <a:stretch>
            <a:fillRect/>
          </a:stretch>
        </p:blipFill>
        <p:spPr>
          <a:xfrm>
            <a:off x="1688216" y="2688934"/>
            <a:ext cx="429604" cy="531147"/>
          </a:xfrm>
          <a:prstGeom prst="rect">
            <a:avLst/>
          </a:prstGeom>
        </p:spPr>
      </p:pic>
      <p:sp>
        <p:nvSpPr>
          <p:cNvPr id="14" name="Rectangle 13"/>
          <p:cNvSpPr/>
          <p:nvPr/>
        </p:nvSpPr>
        <p:spPr>
          <a:xfrm>
            <a:off x="6544984" y="4582605"/>
            <a:ext cx="4494883" cy="1016088"/>
          </a:xfrm>
          <a:prstGeom prst="rect">
            <a:avLst/>
          </a:prstGeom>
          <a:solidFill>
            <a:schemeClr val="accent5"/>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latin typeface="Segoe UI" panose="020B0502040204020203" pitchFamily="34" charset="0"/>
                <a:cs typeface="Segoe UI" panose="020B0502040204020203" pitchFamily="34" charset="0"/>
              </a:rPr>
              <a:t>Shared Logic (C#)</a:t>
            </a:r>
          </a:p>
        </p:txBody>
      </p:sp>
      <p:sp>
        <p:nvSpPr>
          <p:cNvPr id="15" name="Rectangle 14"/>
          <p:cNvSpPr/>
          <p:nvPr/>
        </p:nvSpPr>
        <p:spPr>
          <a:xfrm>
            <a:off x="6544984" y="3330517"/>
            <a:ext cx="1432195" cy="419067"/>
          </a:xfrm>
          <a:prstGeom prst="rect">
            <a:avLst/>
          </a:prstGeom>
          <a:solidFill>
            <a:schemeClr val="accent1"/>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sp>
        <p:nvSpPr>
          <p:cNvPr id="16" name="Rectangle 15"/>
          <p:cNvSpPr/>
          <p:nvPr/>
        </p:nvSpPr>
        <p:spPr>
          <a:xfrm>
            <a:off x="8076328" y="3330517"/>
            <a:ext cx="1432195" cy="419067"/>
          </a:xfrm>
          <a:prstGeom prst="rect">
            <a:avLst/>
          </a:prstGeom>
          <a:solidFill>
            <a:schemeClr val="accent2"/>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sp>
        <p:nvSpPr>
          <p:cNvPr id="17" name="Rectangle 16"/>
          <p:cNvSpPr/>
          <p:nvPr/>
        </p:nvSpPr>
        <p:spPr>
          <a:xfrm>
            <a:off x="9607672" y="3330517"/>
            <a:ext cx="1432195" cy="419067"/>
          </a:xfrm>
          <a:prstGeom prst="rect">
            <a:avLst/>
          </a:prstGeom>
          <a:solidFill>
            <a:schemeClr val="accent3"/>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sp>
        <p:nvSpPr>
          <p:cNvPr id="18" name="TextBox 17"/>
          <p:cNvSpPr txBox="1"/>
          <p:nvPr/>
        </p:nvSpPr>
        <p:spPr>
          <a:xfrm>
            <a:off x="6544983" y="2000489"/>
            <a:ext cx="4494883" cy="523220"/>
          </a:xfrm>
          <a:prstGeom prst="rect">
            <a:avLst/>
          </a:prstGeom>
          <a:noFill/>
        </p:spPr>
        <p:txBody>
          <a:bodyPr wrap="square" rtlCol="0">
            <a:spAutoFit/>
          </a:bodyPr>
          <a:lstStyle/>
          <a:p>
            <a:pPr algn="ctr"/>
            <a:r>
              <a:rPr lang="en-US" sz="2800" dirty="0" err="1">
                <a:solidFill>
                  <a:schemeClr val="bg1"/>
                </a:solidFill>
                <a:latin typeface="Segoe UI" panose="020B0502040204020203" pitchFamily="34" charset="0"/>
                <a:cs typeface="Segoe UI" panose="020B0502040204020203" pitchFamily="34" charset="0"/>
              </a:rPr>
              <a:t>Xamarin</a:t>
            </a:r>
            <a:r>
              <a:rPr lang="en-US" sz="2800" dirty="0">
                <a:solidFill>
                  <a:schemeClr val="bg1"/>
                </a:solidFill>
                <a:latin typeface="Segoe UI" panose="020B0502040204020203" pitchFamily="34" charset="0"/>
                <a:cs typeface="Segoe UI" panose="020B0502040204020203" pitchFamily="34" charset="0"/>
              </a:rPr>
              <a:t> Forms</a:t>
            </a:r>
          </a:p>
        </p:txBody>
      </p:sp>
      <p:pic>
        <p:nvPicPr>
          <p:cNvPr id="19" name="Picture 18"/>
          <p:cNvPicPr>
            <a:picLocks noChangeAspect="1"/>
          </p:cNvPicPr>
          <p:nvPr/>
        </p:nvPicPr>
        <p:blipFill>
          <a:blip r:embed="rId3">
            <a:duotone>
              <a:schemeClr val="accent3">
                <a:shade val="45000"/>
                <a:satMod val="135000"/>
              </a:schemeClr>
              <a:prstClr val="white"/>
            </a:duotone>
          </a:blip>
          <a:stretch>
            <a:fillRect/>
          </a:stretch>
        </p:blipFill>
        <p:spPr>
          <a:xfrm>
            <a:off x="10070361" y="2717915"/>
            <a:ext cx="506816" cy="502166"/>
          </a:xfrm>
          <a:prstGeom prst="rect">
            <a:avLst/>
          </a:prstGeom>
        </p:spPr>
      </p:pic>
      <p:pic>
        <p:nvPicPr>
          <p:cNvPr id="20" name="Picture 19"/>
          <p:cNvPicPr>
            <a:picLocks noChangeAspect="1"/>
          </p:cNvPicPr>
          <p:nvPr/>
        </p:nvPicPr>
        <p:blipFill>
          <a:blip r:embed="rId5">
            <a:duotone>
              <a:schemeClr val="accent2">
                <a:shade val="45000"/>
                <a:satMod val="135000"/>
              </a:schemeClr>
              <a:prstClr val="white"/>
            </a:duotone>
          </a:blip>
          <a:stretch>
            <a:fillRect/>
          </a:stretch>
        </p:blipFill>
        <p:spPr>
          <a:xfrm>
            <a:off x="8528753" y="2656701"/>
            <a:ext cx="478388" cy="563380"/>
          </a:xfrm>
          <a:prstGeom prst="rect">
            <a:avLst/>
          </a:prstGeom>
        </p:spPr>
      </p:pic>
      <p:pic>
        <p:nvPicPr>
          <p:cNvPr id="21" name="Picture 20"/>
          <p:cNvPicPr>
            <a:picLocks noChangeAspect="1"/>
          </p:cNvPicPr>
          <p:nvPr/>
        </p:nvPicPr>
        <p:blipFill>
          <a:blip r:embed="rId7">
            <a:duotone>
              <a:schemeClr val="accent1">
                <a:shade val="45000"/>
                <a:satMod val="135000"/>
              </a:schemeClr>
              <a:prstClr val="white"/>
            </a:duotone>
          </a:blip>
          <a:stretch>
            <a:fillRect/>
          </a:stretch>
        </p:blipFill>
        <p:spPr>
          <a:xfrm>
            <a:off x="7046279" y="2688934"/>
            <a:ext cx="429604" cy="531147"/>
          </a:xfrm>
          <a:prstGeom prst="rect">
            <a:avLst/>
          </a:prstGeom>
        </p:spPr>
      </p:pic>
      <p:sp>
        <p:nvSpPr>
          <p:cNvPr id="22" name="Rectangle 21"/>
          <p:cNvSpPr/>
          <p:nvPr/>
        </p:nvSpPr>
        <p:spPr>
          <a:xfrm>
            <a:off x="6544984" y="3860019"/>
            <a:ext cx="4494883" cy="601401"/>
          </a:xfrm>
          <a:prstGeom prst="rect">
            <a:avLst/>
          </a:prstGeom>
          <a:solidFill>
            <a:schemeClr val="accent5"/>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latin typeface="Segoe UI" panose="020B0502040204020203" pitchFamily="34" charset="0"/>
                <a:cs typeface="Segoe UI" panose="020B0502040204020203" pitchFamily="34" charset="0"/>
              </a:rPr>
              <a:t>Shared UI (XAML)</a:t>
            </a:r>
          </a:p>
        </p:txBody>
      </p:sp>
    </p:spTree>
    <p:extLst>
      <p:ext uri="{BB962C8B-B14F-4D97-AF65-F5344CB8AC3E}">
        <p14:creationId xmlns:p14="http://schemas.microsoft.com/office/powerpoint/2010/main" val="1593687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a:t>The Model-View-</a:t>
            </a:r>
            <a:r>
              <a:rPr lang="en-US" dirty="0" err="1"/>
              <a:t>ViewModel</a:t>
            </a:r>
            <a:r>
              <a:rPr lang="en-US" dirty="0"/>
              <a:t> (MVVM) Pattern</a:t>
            </a:r>
            <a:endParaRPr lang="en-US" altLang="en-US" dirty="0"/>
          </a:p>
        </p:txBody>
      </p:sp>
      <p:grpSp>
        <p:nvGrpSpPr>
          <p:cNvPr id="4" name="Group 3"/>
          <p:cNvGrpSpPr/>
          <p:nvPr/>
        </p:nvGrpSpPr>
        <p:grpSpPr>
          <a:xfrm>
            <a:off x="6325768" y="2423193"/>
            <a:ext cx="4807451" cy="2485691"/>
            <a:chOff x="5277350" y="2104023"/>
            <a:chExt cx="5341522" cy="2761832"/>
          </a:xfrm>
        </p:grpSpPr>
        <p:sp>
          <p:nvSpPr>
            <p:cNvPr id="5" name="Rectangle 4"/>
            <p:cNvSpPr/>
            <p:nvPr/>
          </p:nvSpPr>
          <p:spPr>
            <a:xfrm>
              <a:off x="5277350" y="2104023"/>
              <a:ext cx="2294022" cy="1171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6" name="Rectangle 5"/>
            <p:cNvSpPr/>
            <p:nvPr/>
          </p:nvSpPr>
          <p:spPr>
            <a:xfrm>
              <a:off x="8324850" y="3688431"/>
              <a:ext cx="2294022" cy="1171074"/>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a:t>
              </a:r>
            </a:p>
          </p:txBody>
        </p:sp>
        <p:grpSp>
          <p:nvGrpSpPr>
            <p:cNvPr id="7" name="Group 6"/>
            <p:cNvGrpSpPr/>
            <p:nvPr/>
          </p:nvGrpSpPr>
          <p:grpSpPr>
            <a:xfrm>
              <a:off x="5277350" y="3688432"/>
              <a:ext cx="2294022" cy="1171073"/>
              <a:chOff x="5182100" y="3857374"/>
              <a:chExt cx="2294022" cy="1171073"/>
            </a:xfrm>
          </p:grpSpPr>
          <p:sp>
            <p:nvSpPr>
              <p:cNvPr id="12" name="Rectangle 11"/>
              <p:cNvSpPr/>
              <p:nvPr/>
            </p:nvSpPr>
            <p:spPr>
              <a:xfrm>
                <a:off x="5182100" y="3857374"/>
                <a:ext cx="2294022" cy="1171073"/>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View Model</a:t>
                </a:r>
              </a:p>
            </p:txBody>
          </p:sp>
          <p:sp>
            <p:nvSpPr>
              <p:cNvPr id="13" name="Rectangle 12"/>
              <p:cNvSpPr/>
              <p:nvPr/>
            </p:nvSpPr>
            <p:spPr>
              <a:xfrm>
                <a:off x="5333497" y="4305300"/>
                <a:ext cx="1991227" cy="599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 and Operations</a:t>
                </a:r>
              </a:p>
            </p:txBody>
          </p:sp>
        </p:grpSp>
        <p:cxnSp>
          <p:nvCxnSpPr>
            <p:cNvPr id="8" name="Straight Arrow Connector 7"/>
            <p:cNvCxnSpPr>
              <a:stCxn id="9" idx="2"/>
            </p:cNvCxnSpPr>
            <p:nvPr/>
          </p:nvCxnSpPr>
          <p:spPr>
            <a:xfrm>
              <a:off x="6424361" y="3275096"/>
              <a:ext cx="0" cy="413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7571372" y="4273968"/>
              <a:ext cx="75347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15"/>
            <p:cNvCxnSpPr>
              <a:endCxn id="9" idx="3"/>
            </p:cNvCxnSpPr>
            <p:nvPr/>
          </p:nvCxnSpPr>
          <p:spPr>
            <a:xfrm rot="5400000" flipH="1" flipV="1">
              <a:off x="6840204" y="3420729"/>
              <a:ext cx="1462337" cy="12700"/>
            </a:xfrm>
            <a:prstGeom prst="curvedConnector4">
              <a:avLst>
                <a:gd name="adj1" fmla="val 26071"/>
                <a:gd name="adj2" fmla="val 5125000"/>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31"/>
            <p:cNvCxnSpPr/>
            <p:nvPr/>
          </p:nvCxnSpPr>
          <p:spPr>
            <a:xfrm rot="5400000">
              <a:off x="7948110" y="3335755"/>
              <a:ext cx="12700" cy="3047500"/>
            </a:xfrm>
            <a:prstGeom prst="curvedConnector3">
              <a:avLst>
                <a:gd name="adj1" fmla="val 5325000"/>
              </a:avLst>
            </a:prstGeom>
            <a:ln>
              <a:prstDash val="lgDash"/>
              <a:tailEnd type="triangle"/>
            </a:ln>
          </p:spPr>
          <p:style>
            <a:lnRef idx="1">
              <a:schemeClr val="accent1"/>
            </a:lnRef>
            <a:fillRef idx="0">
              <a:schemeClr val="accent1"/>
            </a:fillRef>
            <a:effectRef idx="0">
              <a:schemeClr val="accent1"/>
            </a:effectRef>
            <a:fontRef idx="minor">
              <a:schemeClr val="tx1"/>
            </a:fontRef>
          </p:style>
        </p:cxnSp>
      </p:grpSp>
      <p:sp>
        <p:nvSpPr>
          <p:cNvPr id="14" name="Content Placeholder 2"/>
          <p:cNvSpPr>
            <a:spLocks noGrp="1"/>
          </p:cNvSpPr>
          <p:nvPr>
            <p:ph idx="1"/>
          </p:nvPr>
        </p:nvSpPr>
        <p:spPr>
          <a:xfrm>
            <a:off x="1189038" y="2304317"/>
            <a:ext cx="5000470" cy="3422650"/>
          </a:xfrm>
        </p:spPr>
        <p:txBody>
          <a:bodyPr/>
          <a:lstStyle/>
          <a:p>
            <a:pPr marL="342900" indent="-342900">
              <a:lnSpc>
                <a:spcPct val="100000"/>
              </a:lnSpc>
              <a:buFont typeface="Arial" charset="0"/>
              <a:buChar char="•"/>
            </a:pPr>
            <a:r>
              <a:rPr lang="en-US" sz="2400" spc="-40" dirty="0">
                <a:latin typeface="Segoe UI" charset="0"/>
                <a:ea typeface="Segoe UI" charset="0"/>
                <a:cs typeface="Segoe UI" charset="0"/>
              </a:rPr>
              <a:t>Can be used on all XAML platforms, including </a:t>
            </a:r>
            <a:r>
              <a:rPr lang="en-US" sz="2400" spc="-40" dirty="0" err="1">
                <a:latin typeface="Segoe UI" charset="0"/>
                <a:ea typeface="Segoe UI" charset="0"/>
                <a:cs typeface="Segoe UI" charset="0"/>
              </a:rPr>
              <a:t>Xamarin</a:t>
            </a:r>
            <a:r>
              <a:rPr lang="en-US" sz="2400" spc="-40" dirty="0">
                <a:latin typeface="Segoe UI" charset="0"/>
                <a:ea typeface="Segoe UI" charset="0"/>
                <a:cs typeface="Segoe UI" charset="0"/>
              </a:rPr>
              <a:t> Forms</a:t>
            </a:r>
          </a:p>
          <a:p>
            <a:pPr marL="342900" indent="-342900">
              <a:lnSpc>
                <a:spcPct val="100000"/>
              </a:lnSpc>
              <a:buFont typeface="Arial" charset="0"/>
              <a:buChar char="•"/>
            </a:pPr>
            <a:r>
              <a:rPr lang="en-US" sz="2400" spc="-40" dirty="0">
                <a:latin typeface="Segoe UI" charset="0"/>
                <a:ea typeface="Segoe UI" charset="0"/>
                <a:cs typeface="Segoe UI" charset="0"/>
              </a:rPr>
              <a:t>Provides clean separation between controls in the user interface and the logic that drives them</a:t>
            </a:r>
          </a:p>
          <a:p>
            <a:pPr marL="342900" indent="-342900">
              <a:lnSpc>
                <a:spcPct val="100000"/>
              </a:lnSpc>
              <a:buFont typeface="Arial" charset="0"/>
              <a:buChar char="•"/>
            </a:pPr>
            <a:r>
              <a:rPr lang="en-US" sz="2400" spc="-40" dirty="0">
                <a:latin typeface="Segoe UI" charset="0"/>
                <a:ea typeface="Segoe UI" charset="0"/>
                <a:cs typeface="Segoe UI" charset="0"/>
              </a:rPr>
              <a:t>Relies on data binding to bind properties of the view-model to controls in the view</a:t>
            </a:r>
          </a:p>
          <a:p>
            <a:endParaRPr lang="en-US" altLang="en-US" spc="-40" dirty="0"/>
          </a:p>
        </p:txBody>
      </p:sp>
    </p:spTree>
    <p:extLst>
      <p:ext uri="{BB962C8B-B14F-4D97-AF65-F5344CB8AC3E}">
        <p14:creationId xmlns:p14="http://schemas.microsoft.com/office/powerpoint/2010/main" val="818822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a:t>Data Binding</a:t>
            </a:r>
            <a:endParaRPr lang="en-US" altLang="en-US" dirty="0"/>
          </a:p>
        </p:txBody>
      </p:sp>
      <p:sp>
        <p:nvSpPr>
          <p:cNvPr id="14" name="Content Placeholder 2"/>
          <p:cNvSpPr>
            <a:spLocks noGrp="1"/>
          </p:cNvSpPr>
          <p:nvPr>
            <p:ph idx="1"/>
          </p:nvPr>
        </p:nvSpPr>
        <p:spPr>
          <a:xfrm>
            <a:off x="1189037" y="2259347"/>
            <a:ext cx="5224269" cy="3422650"/>
          </a:xfrm>
        </p:spPr>
        <p:txBody>
          <a:bodyPr/>
          <a:lstStyle/>
          <a:p>
            <a:pPr marL="342900" indent="-342900">
              <a:lnSpc>
                <a:spcPct val="100000"/>
              </a:lnSpc>
              <a:buFont typeface="Arial" charset="0"/>
              <a:buChar char="•"/>
            </a:pPr>
            <a:r>
              <a:rPr lang="en-US" sz="2400" spc="-60" dirty="0">
                <a:latin typeface="Segoe UI" charset="0"/>
                <a:ea typeface="Segoe UI" charset="0"/>
                <a:cs typeface="Segoe UI" charset="0"/>
              </a:rPr>
              <a:t>Assigns values to control properties by retrieving them from a data source</a:t>
            </a:r>
          </a:p>
          <a:p>
            <a:pPr lvl="1">
              <a:lnSpc>
                <a:spcPct val="100000"/>
              </a:lnSpc>
            </a:pPr>
            <a:r>
              <a:rPr lang="en-US" sz="2400" dirty="0">
                <a:latin typeface="Segoe UI" charset="0"/>
                <a:ea typeface="Segoe UI" charset="0"/>
                <a:cs typeface="Segoe UI" charset="0"/>
              </a:rPr>
              <a:t>In MVVM, the data source is the view-model</a:t>
            </a:r>
          </a:p>
          <a:p>
            <a:pPr lvl="1">
              <a:lnSpc>
                <a:spcPct val="100000"/>
              </a:lnSpc>
            </a:pPr>
            <a:r>
              <a:rPr lang="en-US" sz="2400" dirty="0">
                <a:latin typeface="Segoe UI" charset="0"/>
                <a:ea typeface="Segoe UI" charset="0"/>
                <a:cs typeface="Segoe UI" charset="0"/>
              </a:rPr>
              <a:t>One-way and two-way</a:t>
            </a:r>
          </a:p>
          <a:p>
            <a:pPr marL="342900" indent="-342900">
              <a:lnSpc>
                <a:spcPct val="100000"/>
              </a:lnSpc>
              <a:buFont typeface="Arial" charset="0"/>
              <a:buChar char="•"/>
            </a:pPr>
            <a:r>
              <a:rPr lang="en-US" sz="2400" spc="-40" dirty="0">
                <a:latin typeface="Segoe UI" charset="0"/>
                <a:ea typeface="Segoe UI" charset="0"/>
                <a:cs typeface="Segoe UI" charset="0"/>
              </a:rPr>
              <a:t>Keeps UI in sync with the underlying data without closely coupling the two</a:t>
            </a:r>
          </a:p>
          <a:p>
            <a:pPr marL="342900" indent="-342900">
              <a:lnSpc>
                <a:spcPct val="100000"/>
              </a:lnSpc>
              <a:buFont typeface="Arial" charset="0"/>
              <a:buChar char="•"/>
            </a:pPr>
            <a:r>
              <a:rPr lang="en-US" sz="2400" dirty="0">
                <a:latin typeface="Segoe UI" charset="0"/>
                <a:ea typeface="Segoe UI" charset="0"/>
                <a:cs typeface="Segoe UI" charset="0"/>
              </a:rPr>
              <a:t>The "glue" in MVVM</a:t>
            </a:r>
          </a:p>
        </p:txBody>
      </p:sp>
      <p:pic>
        <p:nvPicPr>
          <p:cNvPr id="15" name="Picture 14"/>
          <p:cNvPicPr>
            <a:picLocks noChangeAspect="1"/>
          </p:cNvPicPr>
          <p:nvPr/>
        </p:nvPicPr>
        <p:blipFill>
          <a:blip r:embed="rId3"/>
          <a:stretch>
            <a:fillRect/>
          </a:stretch>
        </p:blipFill>
        <p:spPr>
          <a:xfrm>
            <a:off x="6648354" y="2473614"/>
            <a:ext cx="4107437" cy="876587"/>
          </a:xfrm>
          <a:prstGeom prst="rect">
            <a:avLst/>
          </a:prstGeom>
          <a:ln>
            <a:solidFill>
              <a:schemeClr val="tx1">
                <a:lumMod val="50000"/>
              </a:schemeClr>
            </a:solidFill>
          </a:ln>
        </p:spPr>
      </p:pic>
      <p:pic>
        <p:nvPicPr>
          <p:cNvPr id="16" name="Picture 15"/>
          <p:cNvPicPr>
            <a:picLocks noChangeAspect="1"/>
          </p:cNvPicPr>
          <p:nvPr/>
        </p:nvPicPr>
        <p:blipFill>
          <a:blip r:embed="rId4"/>
          <a:stretch>
            <a:fillRect/>
          </a:stretch>
        </p:blipFill>
        <p:spPr>
          <a:xfrm>
            <a:off x="8305605" y="2999874"/>
            <a:ext cx="2776110" cy="2284816"/>
          </a:xfrm>
          <a:prstGeom prst="rect">
            <a:avLst/>
          </a:prstGeom>
          <a:ln>
            <a:solidFill>
              <a:schemeClr val="tx1"/>
            </a:solidFill>
          </a:ln>
        </p:spPr>
      </p:pic>
      <p:sp>
        <p:nvSpPr>
          <p:cNvPr id="18" name="Rectangle 17"/>
          <p:cNvSpPr/>
          <p:nvPr/>
        </p:nvSpPr>
        <p:spPr bwMode="auto">
          <a:xfrm>
            <a:off x="6581064" y="3687562"/>
            <a:ext cx="1534355" cy="411124"/>
          </a:xfrm>
          <a:prstGeom prst="rect">
            <a:avLst/>
          </a:prstGeom>
          <a:solidFill>
            <a:schemeClr val="accent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6575590" y="4157802"/>
            <a:ext cx="1539830" cy="365693"/>
          </a:xfrm>
          <a:prstGeom prst="rect">
            <a:avLst/>
          </a:prstGeom>
          <a:solidFill>
            <a:schemeClr val="accent2"/>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6575591" y="4569231"/>
            <a:ext cx="1539830" cy="368698"/>
          </a:xfrm>
          <a:prstGeom prst="rect">
            <a:avLst/>
          </a:prstGeom>
          <a:solidFill>
            <a:schemeClr val="accent3"/>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p:cNvGrpSpPr/>
          <p:nvPr/>
        </p:nvGrpSpPr>
        <p:grpSpPr>
          <a:xfrm>
            <a:off x="7830465" y="3239405"/>
            <a:ext cx="752992" cy="752992"/>
            <a:chOff x="5871397" y="3035339"/>
            <a:chExt cx="1219200" cy="1219200"/>
          </a:xfrm>
        </p:grpSpPr>
        <p:sp>
          <p:nvSpPr>
            <p:cNvPr id="22" name="Oval 21"/>
            <p:cNvSpPr/>
            <p:nvPr/>
          </p:nvSpPr>
          <p:spPr bwMode="auto">
            <a:xfrm>
              <a:off x="5871397" y="3035339"/>
              <a:ext cx="1219200" cy="1219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600" dirty="0">
                <a:gradFill>
                  <a:gsLst>
                    <a:gs pos="0">
                      <a:srgbClr val="FFFFFF"/>
                    </a:gs>
                    <a:gs pos="100000">
                      <a:srgbClr val="FFFFFF"/>
                    </a:gs>
                  </a:gsLst>
                  <a:lin ang="5400000" scaled="0"/>
                </a:gradFill>
                <a:latin typeface="Segoe MDL2 Assets" panose="050A0102010101010101" pitchFamily="18" charset="0"/>
                <a:ea typeface="Segoe UI" pitchFamily="34" charset="0"/>
                <a:cs typeface="Segoe UI" pitchFamily="34" charset="0"/>
              </a:endParaRPr>
            </a:p>
          </p:txBody>
        </p:sp>
        <p:pic>
          <p:nvPicPr>
            <p:cNvPr id="23" name="Picture 22"/>
            <p:cNvPicPr>
              <a:picLocks noChangeAspect="1"/>
            </p:cNvPicPr>
            <p:nvPr/>
          </p:nvPicPr>
          <p:blipFill>
            <a:blip r:embed="rId5"/>
            <a:stretch>
              <a:fillRect/>
            </a:stretch>
          </p:blipFill>
          <p:spPr>
            <a:xfrm>
              <a:off x="6284239" y="3206553"/>
              <a:ext cx="543598" cy="876771"/>
            </a:xfrm>
            <a:prstGeom prst="rect">
              <a:avLst/>
            </a:prstGeom>
          </p:spPr>
        </p:pic>
      </p:grpSp>
    </p:spTree>
    <p:extLst>
      <p:ext uri="{BB962C8B-B14F-4D97-AF65-F5344CB8AC3E}">
        <p14:creationId xmlns:p14="http://schemas.microsoft.com/office/powerpoint/2010/main" val="255467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a:t>Binding a Label Control</a:t>
            </a:r>
            <a:endParaRPr lang="en-US" altLang="en-US" dirty="0"/>
          </a:p>
        </p:txBody>
      </p:sp>
      <p:sp>
        <p:nvSpPr>
          <p:cNvPr id="4" name="TextBox 3"/>
          <p:cNvSpPr txBox="1"/>
          <p:nvPr/>
        </p:nvSpPr>
        <p:spPr>
          <a:xfrm>
            <a:off x="1171558" y="2169865"/>
            <a:ext cx="10182241" cy="400110"/>
          </a:xfrm>
          <a:prstGeom prst="rect">
            <a:avLst/>
          </a:prstGeom>
          <a:noFill/>
          <a:ln>
            <a:noFill/>
          </a:ln>
        </p:spPr>
        <p:txBody>
          <a:bodyPr wrap="square" rtlCol="0">
            <a:spAutoFit/>
          </a:bodyPr>
          <a:lstStyle/>
          <a:p>
            <a:r>
              <a:rPr lang="en-US" sz="2000" dirty="0">
                <a:solidFill>
                  <a:schemeClr val="bg1"/>
                </a:solidFill>
                <a:latin typeface="Lucida Console" panose="020B0609040504020204" pitchFamily="49" charset="0"/>
              </a:rPr>
              <a:t>&lt;Label Text="{Binding Altitude}" /&gt;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559" y="2838660"/>
            <a:ext cx="1665158" cy="2958430"/>
          </a:xfrm>
          <a:prstGeom prst="rect">
            <a:avLst/>
          </a:prstGeom>
        </p:spPr>
      </p:pic>
      <p:sp>
        <p:nvSpPr>
          <p:cNvPr id="6" name="TextBox 5"/>
          <p:cNvSpPr txBox="1"/>
          <p:nvPr/>
        </p:nvSpPr>
        <p:spPr>
          <a:xfrm>
            <a:off x="4077325" y="2870022"/>
            <a:ext cx="7076582" cy="2862322"/>
          </a:xfrm>
          <a:prstGeom prst="rect">
            <a:avLst/>
          </a:prstGeom>
          <a:noFill/>
          <a:ln>
            <a:noFill/>
          </a:ln>
        </p:spPr>
        <p:txBody>
          <a:bodyPr wrap="square" rtlCol="0">
            <a:spAutoFit/>
          </a:bodyPr>
          <a:lstStyle/>
          <a:p>
            <a:r>
              <a:rPr lang="en-US" sz="1500" dirty="0">
                <a:solidFill>
                  <a:schemeClr val="bg1"/>
                </a:solidFill>
                <a:latin typeface="Lucida Console" panose="020B0609040504020204" pitchFamily="49" charset="0"/>
              </a:rPr>
              <a:t>public class </a:t>
            </a:r>
            <a:r>
              <a:rPr lang="en-US" sz="1500" dirty="0" err="1">
                <a:solidFill>
                  <a:schemeClr val="bg1"/>
                </a:solidFill>
                <a:latin typeface="Lucida Console" panose="020B0609040504020204" pitchFamily="49" charset="0"/>
              </a:rPr>
              <a:t>MainViewModel</a:t>
            </a:r>
            <a:r>
              <a:rPr lang="en-US" sz="1500" dirty="0">
                <a:solidFill>
                  <a:schemeClr val="bg1"/>
                </a:solidFill>
                <a:latin typeface="Lucida Console" panose="020B0609040504020204" pitchFamily="49" charset="0"/>
              </a:rPr>
              <a:t> : </a:t>
            </a:r>
            <a:r>
              <a:rPr lang="en-US" sz="1500" dirty="0" err="1">
                <a:solidFill>
                  <a:schemeClr val="bg1"/>
                </a:solidFill>
                <a:latin typeface="Lucida Console" panose="020B0609040504020204" pitchFamily="49" charset="0"/>
              </a:rPr>
              <a:t>Common.ObservableBase</a:t>
            </a:r>
            <a:endParaRPr lang="en-US" sz="1500" dirty="0">
              <a:solidFill>
                <a:schemeClr val="bg1"/>
              </a:solidFill>
              <a:latin typeface="Lucida Console" panose="020B0609040504020204" pitchFamily="49" charset="0"/>
            </a:endParaRPr>
          </a:p>
          <a:p>
            <a:r>
              <a:rPr lang="en-US" sz="1500" dirty="0">
                <a:solidFill>
                  <a:schemeClr val="bg1"/>
                </a:solidFill>
                <a:latin typeface="Lucida Console" panose="020B0609040504020204" pitchFamily="49" charset="0"/>
              </a:rPr>
              <a:t>{</a:t>
            </a:r>
          </a:p>
          <a:p>
            <a:r>
              <a:rPr lang="en-US" sz="1500" dirty="0">
                <a:solidFill>
                  <a:schemeClr val="bg1"/>
                </a:solidFill>
                <a:latin typeface="Lucida Console" panose="020B0609040504020204" pitchFamily="49" charset="0"/>
              </a:rPr>
              <a:t>      .</a:t>
            </a:r>
          </a:p>
          <a:p>
            <a:r>
              <a:rPr lang="en-US" sz="1500" dirty="0">
                <a:solidFill>
                  <a:schemeClr val="bg1"/>
                </a:solidFill>
                <a:latin typeface="Lucida Console" panose="020B0609040504020204" pitchFamily="49" charset="0"/>
              </a:rPr>
              <a:t>      .</a:t>
            </a:r>
          </a:p>
          <a:p>
            <a:r>
              <a:rPr lang="en-US" sz="1500" dirty="0">
                <a:solidFill>
                  <a:schemeClr val="bg1"/>
                </a:solidFill>
                <a:latin typeface="Lucida Console" panose="020B0609040504020204" pitchFamily="49" charset="0"/>
              </a:rPr>
              <a:t>      .</a:t>
            </a:r>
          </a:p>
          <a:p>
            <a:r>
              <a:rPr lang="en-US" sz="1500" dirty="0">
                <a:solidFill>
                  <a:schemeClr val="bg1"/>
                </a:solidFill>
                <a:latin typeface="Lucida Console" panose="020B0609040504020204" pitchFamily="49" charset="0"/>
              </a:rPr>
              <a:t>    private double _altitude;</a:t>
            </a:r>
          </a:p>
          <a:p>
            <a:r>
              <a:rPr lang="en-US" sz="1500" dirty="0">
                <a:solidFill>
                  <a:schemeClr val="bg1"/>
                </a:solidFill>
                <a:latin typeface="Lucida Console" panose="020B0609040504020204" pitchFamily="49" charset="0"/>
              </a:rPr>
              <a:t>    public double Altitude</a:t>
            </a:r>
          </a:p>
          <a:p>
            <a:r>
              <a:rPr lang="en-US" sz="1500" dirty="0">
                <a:solidFill>
                  <a:schemeClr val="bg1"/>
                </a:solidFill>
                <a:latin typeface="Lucida Console" panose="020B0609040504020204" pitchFamily="49" charset="0"/>
              </a:rPr>
              <a:t>    {</a:t>
            </a:r>
          </a:p>
          <a:p>
            <a:r>
              <a:rPr lang="en-US" sz="1500" dirty="0">
                <a:solidFill>
                  <a:schemeClr val="bg1"/>
                </a:solidFill>
                <a:latin typeface="Lucida Console" panose="020B0609040504020204" pitchFamily="49" charset="0"/>
              </a:rPr>
              <a:t>        get { return </a:t>
            </a:r>
            <a:r>
              <a:rPr lang="en-US" sz="1500" dirty="0" err="1">
                <a:solidFill>
                  <a:schemeClr val="bg1"/>
                </a:solidFill>
                <a:latin typeface="Lucida Console" panose="020B0609040504020204" pitchFamily="49" charset="0"/>
              </a:rPr>
              <a:t>this._altitude</a:t>
            </a:r>
            <a:r>
              <a:rPr lang="en-US" sz="1500" dirty="0">
                <a:solidFill>
                  <a:schemeClr val="bg1"/>
                </a:solidFill>
                <a:latin typeface="Lucida Console" panose="020B0609040504020204" pitchFamily="49" charset="0"/>
              </a:rPr>
              <a:t>; }</a:t>
            </a:r>
          </a:p>
          <a:p>
            <a:r>
              <a:rPr lang="en-US" sz="1500" dirty="0">
                <a:solidFill>
                  <a:schemeClr val="bg1"/>
                </a:solidFill>
                <a:latin typeface="Lucida Console" panose="020B0609040504020204" pitchFamily="49" charset="0"/>
              </a:rPr>
              <a:t>        set { </a:t>
            </a:r>
            <a:r>
              <a:rPr lang="en-US" sz="1500" dirty="0" err="1">
                <a:solidFill>
                  <a:schemeClr val="bg1"/>
                </a:solidFill>
                <a:latin typeface="Lucida Console" panose="020B0609040504020204" pitchFamily="49" charset="0"/>
              </a:rPr>
              <a:t>this.SetProperty</a:t>
            </a:r>
            <a:r>
              <a:rPr lang="en-US" sz="1500" dirty="0">
                <a:solidFill>
                  <a:schemeClr val="bg1"/>
                </a:solidFill>
                <a:latin typeface="Lucida Console" panose="020B0609040504020204" pitchFamily="49" charset="0"/>
              </a:rPr>
              <a:t>(ref </a:t>
            </a:r>
            <a:r>
              <a:rPr lang="en-US" sz="1500" dirty="0" err="1">
                <a:solidFill>
                  <a:schemeClr val="bg1"/>
                </a:solidFill>
                <a:latin typeface="Lucida Console" panose="020B0609040504020204" pitchFamily="49" charset="0"/>
              </a:rPr>
              <a:t>this._altitude</a:t>
            </a:r>
            <a:r>
              <a:rPr lang="en-US" sz="1500" dirty="0">
                <a:solidFill>
                  <a:schemeClr val="bg1"/>
                </a:solidFill>
                <a:latin typeface="Lucida Console" panose="020B0609040504020204" pitchFamily="49" charset="0"/>
              </a:rPr>
              <a:t>, value); }</a:t>
            </a:r>
          </a:p>
          <a:p>
            <a:r>
              <a:rPr lang="en-US" sz="1500" dirty="0">
                <a:solidFill>
                  <a:schemeClr val="bg1"/>
                </a:solidFill>
                <a:latin typeface="Lucida Console" panose="020B0609040504020204" pitchFamily="49" charset="0"/>
              </a:rPr>
              <a:t>    }</a:t>
            </a:r>
          </a:p>
          <a:p>
            <a:r>
              <a:rPr lang="en-US" sz="1500" dirty="0">
                <a:solidFill>
                  <a:schemeClr val="bg1"/>
                </a:solidFill>
                <a:latin typeface="Lucida Console" panose="020B0609040504020204" pitchFamily="49" charset="0"/>
              </a:rPr>
              <a:t>}</a:t>
            </a:r>
          </a:p>
        </p:txBody>
      </p:sp>
      <p:sp>
        <p:nvSpPr>
          <p:cNvPr id="7" name="Rectangle 6"/>
          <p:cNvSpPr/>
          <p:nvPr/>
        </p:nvSpPr>
        <p:spPr>
          <a:xfrm>
            <a:off x="1201539" y="3102964"/>
            <a:ext cx="1665158" cy="39877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flipV="1">
            <a:off x="2986619" y="3477645"/>
            <a:ext cx="1480449" cy="8545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3046578" y="2626469"/>
            <a:ext cx="1076056" cy="5746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518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a:xfrm>
            <a:off x="838200" y="1046163"/>
            <a:ext cx="3933825" cy="644525"/>
          </a:xfrm>
        </p:spPr>
        <p:txBody>
          <a:bodyPr/>
          <a:lstStyle/>
          <a:p>
            <a:r>
              <a:rPr lang="en-US" dirty="0"/>
              <a:t>Converters</a:t>
            </a:r>
            <a:endParaRPr lang="en-US" altLang="en-US" dirty="0"/>
          </a:p>
        </p:txBody>
      </p:sp>
      <p:sp>
        <p:nvSpPr>
          <p:cNvPr id="22531" name="Text Placeholder 3"/>
          <p:cNvSpPr>
            <a:spLocks noGrp="1"/>
          </p:cNvSpPr>
          <p:nvPr>
            <p:ph type="body" sz="half" idx="2"/>
          </p:nvPr>
        </p:nvSpPr>
        <p:spPr>
          <a:xfrm>
            <a:off x="838200" y="2489573"/>
            <a:ext cx="3932237" cy="3421063"/>
          </a:xfrm>
        </p:spPr>
        <p:txBody>
          <a:bodyPr/>
          <a:lstStyle/>
          <a:p>
            <a:pPr marL="342900" indent="-342900">
              <a:lnSpc>
                <a:spcPct val="100000"/>
              </a:lnSpc>
              <a:buFont typeface="Arial" charset="0"/>
              <a:buChar char="•"/>
            </a:pPr>
            <a:r>
              <a:rPr lang="en-US" dirty="0">
                <a:latin typeface="Segoe UI" charset="0"/>
                <a:ea typeface="Segoe UI" charset="0"/>
                <a:cs typeface="Segoe UI" charset="0"/>
              </a:rPr>
              <a:t>Modify data as it passes through the binding engine</a:t>
            </a:r>
          </a:p>
          <a:p>
            <a:pPr marL="800100" lvl="1" indent="-342900">
              <a:lnSpc>
                <a:spcPct val="100000"/>
              </a:lnSpc>
              <a:buFont typeface="Arial" charset="0"/>
              <a:buChar char="•"/>
            </a:pPr>
            <a:r>
              <a:rPr lang="en-US" sz="2000" dirty="0">
                <a:latin typeface="Segoe UI" charset="0"/>
                <a:ea typeface="Segoe UI" charset="0"/>
                <a:cs typeface="Segoe UI" charset="0"/>
              </a:rPr>
              <a:t>Typically convert from one type to another</a:t>
            </a:r>
          </a:p>
          <a:p>
            <a:pPr marL="800100" lvl="1" indent="-342900">
              <a:lnSpc>
                <a:spcPct val="100000"/>
              </a:lnSpc>
              <a:buFont typeface="Arial" charset="0"/>
              <a:buChar char="•"/>
            </a:pPr>
            <a:r>
              <a:rPr lang="en-US" sz="2000" dirty="0">
                <a:latin typeface="Segoe UI" charset="0"/>
                <a:ea typeface="Segoe UI" charset="0"/>
                <a:cs typeface="Segoe UI" charset="0"/>
              </a:rPr>
              <a:t>Sometimes used to format the data for display (without changing type)</a:t>
            </a:r>
          </a:p>
          <a:p>
            <a:pPr marL="342900" indent="-342900">
              <a:lnSpc>
                <a:spcPct val="100000"/>
              </a:lnSpc>
              <a:buFont typeface="Arial" charset="0"/>
              <a:buChar char="•"/>
            </a:pPr>
            <a:r>
              <a:rPr lang="en-US" dirty="0">
                <a:latin typeface="Segoe UI" charset="0"/>
                <a:ea typeface="Segoe UI" charset="0"/>
                <a:cs typeface="Segoe UI" charset="0"/>
              </a:rPr>
              <a:t>Implement </a:t>
            </a:r>
            <a:r>
              <a:rPr lang="en-US" dirty="0" err="1">
                <a:latin typeface="Segoe UI" charset="0"/>
                <a:ea typeface="Segoe UI" charset="0"/>
                <a:cs typeface="Segoe UI" charset="0"/>
              </a:rPr>
              <a:t>IValueConverter</a:t>
            </a:r>
            <a:endParaRPr lang="en-US" dirty="0">
              <a:latin typeface="Segoe UI" charset="0"/>
              <a:ea typeface="Segoe UI" charset="0"/>
              <a:cs typeface="Segoe UI" charset="0"/>
            </a:endParaRPr>
          </a:p>
        </p:txBody>
      </p:sp>
      <p:grpSp>
        <p:nvGrpSpPr>
          <p:cNvPr id="11" name="Group 10"/>
          <p:cNvGrpSpPr/>
          <p:nvPr/>
        </p:nvGrpSpPr>
        <p:grpSpPr>
          <a:xfrm>
            <a:off x="5762008" y="2188564"/>
            <a:ext cx="4686134" cy="2541260"/>
            <a:chOff x="5052601" y="2430462"/>
            <a:chExt cx="5392795" cy="2924478"/>
          </a:xfrm>
        </p:grpSpPr>
        <p:pic>
          <p:nvPicPr>
            <p:cNvPr id="12" name="Picture 11"/>
            <p:cNvPicPr>
              <a:picLocks noChangeAspect="1"/>
            </p:cNvPicPr>
            <p:nvPr/>
          </p:nvPicPr>
          <p:blipFill>
            <a:blip r:embed="rId3"/>
            <a:stretch>
              <a:fillRect/>
            </a:stretch>
          </p:blipFill>
          <p:spPr>
            <a:xfrm>
              <a:off x="5532437" y="2430462"/>
              <a:ext cx="4693667" cy="2490381"/>
            </a:xfrm>
            <a:prstGeom prst="rect">
              <a:avLst/>
            </a:prstGeom>
            <a:ln>
              <a:solidFill>
                <a:schemeClr val="tx1">
                  <a:lumMod val="50000"/>
                </a:schemeClr>
              </a:solidFill>
            </a:ln>
          </p:spPr>
        </p:pic>
        <p:pic>
          <p:nvPicPr>
            <p:cNvPr id="13" name="Picture 12"/>
            <p:cNvPicPr>
              <a:picLocks noChangeAspect="1"/>
            </p:cNvPicPr>
            <p:nvPr/>
          </p:nvPicPr>
          <p:blipFill>
            <a:blip r:embed="rId4"/>
            <a:stretch>
              <a:fillRect/>
            </a:stretch>
          </p:blipFill>
          <p:spPr>
            <a:xfrm>
              <a:off x="5052601" y="2992057"/>
              <a:ext cx="4598292" cy="410562"/>
            </a:xfrm>
            <a:prstGeom prst="rect">
              <a:avLst/>
            </a:prstGeom>
            <a:ln>
              <a:solidFill>
                <a:schemeClr val="tx1">
                  <a:lumMod val="50000"/>
                </a:schemeClr>
              </a:solidFill>
            </a:ln>
          </p:spPr>
        </p:pic>
        <p:sp>
          <p:nvSpPr>
            <p:cNvPr id="14" name="Rectangle 13"/>
            <p:cNvSpPr/>
            <p:nvPr/>
          </p:nvSpPr>
          <p:spPr bwMode="auto">
            <a:xfrm>
              <a:off x="5305946" y="3606294"/>
              <a:ext cx="5139449" cy="994578"/>
            </a:xfrm>
            <a:prstGeom prst="rect">
              <a:avLst/>
            </a:prstGeom>
            <a:solidFill>
              <a:schemeClr val="bg1">
                <a:lumMod val="85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chemeClr val="tx1">
                      <a:lumMod val="50000"/>
                    </a:schemeClr>
                  </a:solidFill>
                  <a:ea typeface="Segoe UI" pitchFamily="34" charset="0"/>
                  <a:cs typeface="Segoe UI" pitchFamily="34" charset="0"/>
                </a:rPr>
                <a:t>{Binding Label, </a:t>
              </a:r>
            </a:p>
            <a:p>
              <a:pPr defTabSz="932472" fontAlgn="base">
                <a:lnSpc>
                  <a:spcPct val="90000"/>
                </a:lnSpc>
                <a:spcBef>
                  <a:spcPct val="0"/>
                </a:spcBef>
                <a:spcAft>
                  <a:spcPct val="0"/>
                </a:spcAft>
              </a:pPr>
              <a:r>
                <a:rPr lang="en-US" dirty="0">
                  <a:solidFill>
                    <a:schemeClr val="tx1">
                      <a:lumMod val="50000"/>
                    </a:schemeClr>
                  </a:solidFill>
                  <a:ea typeface="Segoe UI" pitchFamily="34" charset="0"/>
                  <a:cs typeface="Segoe UI" pitchFamily="34" charset="0"/>
                </a:rPr>
                <a:t>	Converter={</a:t>
              </a:r>
              <a:r>
                <a:rPr lang="en-US" dirty="0" err="1">
                  <a:solidFill>
                    <a:schemeClr val="tx1">
                      <a:lumMod val="50000"/>
                    </a:schemeClr>
                  </a:solidFill>
                  <a:ea typeface="Segoe UI" pitchFamily="34" charset="0"/>
                  <a:cs typeface="Segoe UI" pitchFamily="34" charset="0"/>
                </a:rPr>
                <a:t>StaticResource</a:t>
              </a:r>
              <a:r>
                <a:rPr lang="en-US" dirty="0">
                  <a:solidFill>
                    <a:schemeClr val="tx1">
                      <a:lumMod val="50000"/>
                    </a:schemeClr>
                  </a:solidFill>
                  <a:ea typeface="Segoe UI" pitchFamily="34" charset="0"/>
                  <a:cs typeface="Segoe UI" pitchFamily="34" charset="0"/>
                </a:rPr>
                <a:t> </a:t>
              </a:r>
              <a:r>
                <a:rPr lang="en-US" dirty="0" err="1">
                  <a:solidFill>
                    <a:schemeClr val="tx1">
                      <a:lumMod val="50000"/>
                    </a:schemeClr>
                  </a:solidFill>
                  <a:ea typeface="Segoe UI" pitchFamily="34" charset="0"/>
                  <a:cs typeface="Segoe UI" pitchFamily="34" charset="0"/>
                </a:rPr>
                <a:t>LabelConverter</a:t>
              </a:r>
              <a:r>
                <a:rPr lang="en-US" dirty="0">
                  <a:solidFill>
                    <a:schemeClr val="tx1">
                      <a:lumMod val="50000"/>
                    </a:schemeClr>
                  </a:solidFill>
                  <a:ea typeface="Segoe UI" pitchFamily="34" charset="0"/>
                  <a:cs typeface="Segoe UI" pitchFamily="34" charset="0"/>
                </a:rPr>
                <a:t>}}</a:t>
              </a:r>
            </a:p>
          </p:txBody>
        </p:sp>
        <p:grpSp>
          <p:nvGrpSpPr>
            <p:cNvPr id="15" name="Group 14"/>
            <p:cNvGrpSpPr/>
            <p:nvPr/>
          </p:nvGrpSpPr>
          <p:grpSpPr>
            <a:xfrm>
              <a:off x="5305945" y="4745340"/>
              <a:ext cx="5139451" cy="609600"/>
              <a:chOff x="4917579" y="5406239"/>
              <a:chExt cx="5139451" cy="609600"/>
            </a:xfrm>
          </p:grpSpPr>
          <p:sp>
            <p:nvSpPr>
              <p:cNvPr id="16" name="Rectangle 15"/>
              <p:cNvSpPr/>
              <p:nvPr/>
            </p:nvSpPr>
            <p:spPr bwMode="auto">
              <a:xfrm>
                <a:off x="4917579" y="5406239"/>
                <a:ext cx="1529257"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Hello world</a:t>
                </a:r>
              </a:p>
            </p:txBody>
          </p:sp>
          <p:sp>
            <p:nvSpPr>
              <p:cNvPr id="17" name="Rectangle 16"/>
              <p:cNvSpPr/>
              <p:nvPr/>
            </p:nvSpPr>
            <p:spPr bwMode="auto">
              <a:xfrm>
                <a:off x="6702740" y="5406239"/>
                <a:ext cx="1611974" cy="609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err="1">
                    <a:gradFill>
                      <a:gsLst>
                        <a:gs pos="0">
                          <a:srgbClr val="FFFFFF"/>
                        </a:gs>
                        <a:gs pos="100000">
                          <a:srgbClr val="FFFFFF"/>
                        </a:gs>
                      </a:gsLst>
                      <a:lin ang="5400000" scaled="0"/>
                    </a:gradFill>
                    <a:ea typeface="Segoe UI" pitchFamily="34" charset="0"/>
                    <a:cs typeface="Segoe UI" pitchFamily="34" charset="0"/>
                  </a:rPr>
                  <a:t>Hola</a:t>
                </a:r>
                <a:r>
                  <a:rPr lang="en-US" dirty="0">
                    <a:gradFill>
                      <a:gsLst>
                        <a:gs pos="0">
                          <a:srgbClr val="FFFFFF"/>
                        </a:gs>
                        <a:gs pos="100000">
                          <a:srgbClr val="FFFFFF"/>
                        </a:gs>
                      </a:gsLst>
                      <a:lin ang="5400000" scaled="0"/>
                    </a:gradFill>
                    <a:ea typeface="Segoe UI" pitchFamily="34" charset="0"/>
                    <a:cs typeface="Segoe UI" pitchFamily="34" charset="0"/>
                  </a:rPr>
                  <a:t> </a:t>
                </a:r>
                <a:r>
                  <a:rPr lang="en-US" dirty="0" err="1">
                    <a:gradFill>
                      <a:gsLst>
                        <a:gs pos="0">
                          <a:srgbClr val="FFFFFF"/>
                        </a:gs>
                        <a:gs pos="100000">
                          <a:srgbClr val="FFFFFF"/>
                        </a:gs>
                      </a:gsLst>
                      <a:lin ang="5400000" scaled="0"/>
                    </a:gradFill>
                    <a:ea typeface="Segoe UI" pitchFamily="34" charset="0"/>
                    <a:cs typeface="Segoe UI" pitchFamily="34" charset="0"/>
                  </a:rPr>
                  <a:t>mundo</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8580438" y="5406239"/>
                <a:ext cx="1476592" cy="6096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err="1">
                    <a:gradFill>
                      <a:gsLst>
                        <a:gs pos="0">
                          <a:srgbClr val="FFFFFF"/>
                        </a:gs>
                        <a:gs pos="100000">
                          <a:srgbClr val="FFFFFF"/>
                        </a:gs>
                      </a:gsLst>
                      <a:lin ang="5400000" scaled="0"/>
                    </a:gradFill>
                    <a:ea typeface="Segoe UI" pitchFamily="34" charset="0"/>
                    <a:cs typeface="Segoe UI" pitchFamily="34" charset="0"/>
                  </a:rPr>
                  <a:t>Hej</a:t>
                </a:r>
                <a:r>
                  <a:rPr lang="en-US" dirty="0">
                    <a:gradFill>
                      <a:gsLst>
                        <a:gs pos="0">
                          <a:srgbClr val="FFFFFF"/>
                        </a:gs>
                        <a:gs pos="100000">
                          <a:srgbClr val="FFFFFF"/>
                        </a:gs>
                      </a:gsLst>
                      <a:lin ang="5400000" scaled="0"/>
                    </a:gradFill>
                    <a:ea typeface="Segoe UI" pitchFamily="34" charset="0"/>
                    <a:cs typeface="Segoe UI" pitchFamily="34" charset="0"/>
                  </a:rPr>
                  <a:t> </a:t>
                </a:r>
                <a:r>
                  <a:rPr lang="en-US" dirty="0" err="1">
                    <a:gradFill>
                      <a:gsLst>
                        <a:gs pos="0">
                          <a:srgbClr val="FFFFFF"/>
                        </a:gs>
                        <a:gs pos="100000">
                          <a:srgbClr val="FFFFFF"/>
                        </a:gs>
                      </a:gsLst>
                      <a:lin ang="5400000" scaled="0"/>
                    </a:gradFill>
                    <a:ea typeface="Segoe UI" pitchFamily="34" charset="0"/>
                    <a:cs typeface="Segoe UI" pitchFamily="34" charset="0"/>
                  </a:rPr>
                  <a:t>verden</a:t>
                </a: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93761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a:t>Implementing a Value Converter</a:t>
            </a:r>
            <a:endParaRPr lang="en-US" altLang="en-US" dirty="0"/>
          </a:p>
        </p:txBody>
      </p:sp>
      <p:sp>
        <p:nvSpPr>
          <p:cNvPr id="18434" name="Content Placeholder 2"/>
          <p:cNvSpPr>
            <a:spLocks noGrp="1"/>
          </p:cNvSpPr>
          <p:nvPr>
            <p:ph idx="1"/>
          </p:nvPr>
        </p:nvSpPr>
        <p:spPr>
          <a:xfrm>
            <a:off x="1648745" y="2209122"/>
            <a:ext cx="8894329" cy="3186113"/>
          </a:xfrm>
        </p:spPr>
        <p:txBody>
          <a:bodyPr/>
          <a:lstStyle/>
          <a:p>
            <a:r>
              <a:rPr lang="en-US" sz="1600" dirty="0">
                <a:latin typeface="Lucida Console" panose="020B0609040504020204" pitchFamily="49" charset="0"/>
              </a:rPr>
              <a:t>public class </a:t>
            </a:r>
            <a:r>
              <a:rPr lang="en-US" sz="1600" dirty="0" err="1">
                <a:latin typeface="Lucida Console" panose="020B0609040504020204" pitchFamily="49" charset="0"/>
              </a:rPr>
              <a:t>DecimalDisplayConverter</a:t>
            </a:r>
            <a:r>
              <a:rPr lang="en-US" sz="1600" dirty="0">
                <a:latin typeface="Lucida Console" panose="020B0609040504020204" pitchFamily="49" charset="0"/>
              </a:rPr>
              <a:t> : </a:t>
            </a:r>
            <a:r>
              <a:rPr lang="en-US" sz="1600" dirty="0" err="1">
                <a:latin typeface="Lucida Console" panose="020B0609040504020204" pitchFamily="49" charset="0"/>
              </a:rPr>
              <a:t>IValueConverter</a:t>
            </a:r>
            <a:endParaRPr lang="en-US" sz="1600" dirty="0">
              <a:latin typeface="Lucida Console" panose="020B0609040504020204" pitchFamily="49" charset="0"/>
            </a:endParaRPr>
          </a:p>
          <a:p>
            <a:r>
              <a:rPr lang="en-US" sz="1600" dirty="0">
                <a:latin typeface="Lucida Console" panose="020B0609040504020204" pitchFamily="49" charset="0"/>
              </a:rPr>
              <a:t>{</a:t>
            </a:r>
          </a:p>
          <a:p>
            <a:r>
              <a:rPr lang="en-US" sz="1600" dirty="0">
                <a:latin typeface="Lucida Console" panose="020B0609040504020204" pitchFamily="49" charset="0"/>
              </a:rPr>
              <a:t>    public object Convert(object value, Type </a:t>
            </a:r>
            <a:r>
              <a:rPr lang="en-US" sz="1600" dirty="0" err="1">
                <a:latin typeface="Lucida Console" panose="020B0609040504020204" pitchFamily="49" charset="0"/>
              </a:rPr>
              <a:t>targetType</a:t>
            </a:r>
            <a:r>
              <a:rPr lang="en-US" sz="1600" dirty="0">
                <a:latin typeface="Lucida Console" panose="020B0609040504020204" pitchFamily="49" charset="0"/>
              </a:rPr>
              <a:t>,</a:t>
            </a:r>
          </a:p>
          <a:p>
            <a:r>
              <a:rPr lang="en-US" sz="1600" dirty="0">
                <a:latin typeface="Lucida Console" panose="020B0609040504020204" pitchFamily="49" charset="0"/>
              </a:rPr>
              <a:t>        object parameter, </a:t>
            </a:r>
            <a:r>
              <a:rPr lang="en-US" sz="1600" dirty="0" err="1">
                <a:latin typeface="Lucida Console" panose="020B0609040504020204" pitchFamily="49" charset="0"/>
              </a:rPr>
              <a:t>CultureInfo</a:t>
            </a:r>
            <a:r>
              <a:rPr lang="en-US" sz="1600" dirty="0">
                <a:latin typeface="Lucida Console" panose="020B0609040504020204" pitchFamily="49" charset="0"/>
              </a:rPr>
              <a:t> culture)</a:t>
            </a:r>
          </a:p>
          <a:p>
            <a:r>
              <a:rPr lang="en-US" sz="1600" dirty="0">
                <a:latin typeface="Lucida Console" panose="020B0609040504020204" pitchFamily="49" charset="0"/>
              </a:rPr>
              <a:t>    {</a:t>
            </a:r>
          </a:p>
          <a:p>
            <a:r>
              <a:rPr lang="en-US" sz="1600" dirty="0">
                <a:latin typeface="Lucida Console" panose="020B0609040504020204" pitchFamily="49" charset="0"/>
              </a:rPr>
              <a:t>        return ((double)value).</a:t>
            </a:r>
            <a:r>
              <a:rPr lang="en-US" sz="1600" dirty="0" err="1">
                <a:latin typeface="Lucida Console" panose="020B0609040504020204" pitchFamily="49" charset="0"/>
              </a:rPr>
              <a:t>ToString</a:t>
            </a:r>
            <a:r>
              <a:rPr lang="en-US" sz="1600" dirty="0">
                <a:latin typeface="Lucida Console" panose="020B0609040504020204" pitchFamily="49" charset="0"/>
              </a:rPr>
              <a:t>("F0");</a:t>
            </a:r>
          </a:p>
          <a:p>
            <a:r>
              <a:rPr lang="en-US" sz="1600" dirty="0">
                <a:latin typeface="Lucida Console" panose="020B0609040504020204" pitchFamily="49" charset="0"/>
              </a:rPr>
              <a:t>    }</a:t>
            </a:r>
          </a:p>
          <a:p>
            <a:endParaRPr lang="en-US" sz="1600" dirty="0">
              <a:latin typeface="Lucida Console" panose="020B0609040504020204" pitchFamily="49" charset="0"/>
            </a:endParaRPr>
          </a:p>
          <a:p>
            <a:r>
              <a:rPr lang="en-US" sz="1600" dirty="0">
                <a:latin typeface="Lucida Console" panose="020B0609040504020204" pitchFamily="49" charset="0"/>
              </a:rPr>
              <a:t>    public object </a:t>
            </a:r>
            <a:r>
              <a:rPr lang="en-US" sz="1600" dirty="0" err="1">
                <a:latin typeface="Lucida Console" panose="020B0609040504020204" pitchFamily="49" charset="0"/>
              </a:rPr>
              <a:t>ConvertBack</a:t>
            </a:r>
            <a:r>
              <a:rPr lang="en-US" sz="1600" dirty="0">
                <a:latin typeface="Lucida Console" panose="020B0609040504020204" pitchFamily="49" charset="0"/>
              </a:rPr>
              <a:t>(object value, Type </a:t>
            </a:r>
            <a:r>
              <a:rPr lang="en-US" sz="1600" dirty="0" err="1">
                <a:latin typeface="Lucida Console" panose="020B0609040504020204" pitchFamily="49" charset="0"/>
              </a:rPr>
              <a:t>targetType</a:t>
            </a:r>
            <a:r>
              <a:rPr lang="en-US" sz="1600" dirty="0">
                <a:latin typeface="Lucida Console" panose="020B0609040504020204" pitchFamily="49" charset="0"/>
              </a:rPr>
              <a:t>,</a:t>
            </a:r>
          </a:p>
          <a:p>
            <a:r>
              <a:rPr lang="en-US" sz="1600" dirty="0">
                <a:latin typeface="Lucida Console" panose="020B0609040504020204" pitchFamily="49" charset="0"/>
              </a:rPr>
              <a:t>        object parameter, </a:t>
            </a:r>
            <a:r>
              <a:rPr lang="en-US" sz="1600" dirty="0" err="1">
                <a:latin typeface="Lucida Console" panose="020B0609040504020204" pitchFamily="49" charset="0"/>
              </a:rPr>
              <a:t>CultureInfo</a:t>
            </a:r>
            <a:r>
              <a:rPr lang="en-US" sz="1600" dirty="0">
                <a:latin typeface="Lucida Console" panose="020B0609040504020204" pitchFamily="49" charset="0"/>
              </a:rPr>
              <a:t> culture)</a:t>
            </a:r>
          </a:p>
          <a:p>
            <a:r>
              <a:rPr lang="en-US" sz="1600" dirty="0">
                <a:latin typeface="Lucida Console" panose="020B0609040504020204" pitchFamily="49" charset="0"/>
              </a:rPr>
              <a:t>    {</a:t>
            </a:r>
          </a:p>
          <a:p>
            <a:r>
              <a:rPr lang="en-US" sz="1600" dirty="0">
                <a:latin typeface="Lucida Console" panose="020B0609040504020204" pitchFamily="49" charset="0"/>
              </a:rPr>
              <a:t>        throw new </a:t>
            </a:r>
            <a:r>
              <a:rPr lang="en-US" sz="1600" dirty="0" err="1">
                <a:latin typeface="Lucida Console" panose="020B0609040504020204" pitchFamily="49" charset="0"/>
              </a:rPr>
              <a:t>NotImplementedException</a:t>
            </a:r>
            <a:r>
              <a:rPr lang="en-US" sz="1600" dirty="0">
                <a:latin typeface="Lucida Console" panose="020B0609040504020204" pitchFamily="49" charset="0"/>
              </a:rPr>
              <a:t>();</a:t>
            </a:r>
          </a:p>
          <a:p>
            <a:r>
              <a:rPr lang="en-US" sz="1600" dirty="0">
                <a:latin typeface="Lucida Console" panose="020B0609040504020204" pitchFamily="49" charset="0"/>
              </a:rPr>
              <a:t>    }</a:t>
            </a:r>
          </a:p>
          <a:p>
            <a:r>
              <a:rPr lang="en-US" sz="1600" dirty="0">
                <a:latin typeface="Lucida Console" panose="020B0609040504020204" pitchFamily="49" charset="0"/>
              </a:rPr>
              <a:t>}</a:t>
            </a:r>
          </a:p>
        </p:txBody>
      </p:sp>
    </p:spTree>
    <p:extLst>
      <p:ext uri="{BB962C8B-B14F-4D97-AF65-F5344CB8AC3E}">
        <p14:creationId xmlns:p14="http://schemas.microsoft.com/office/powerpoint/2010/main" val="839277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a:t>Using a Value Converter</a:t>
            </a:r>
            <a:endParaRPr lang="en-US" altLang="en-US" dirty="0"/>
          </a:p>
        </p:txBody>
      </p:sp>
      <p:sp>
        <p:nvSpPr>
          <p:cNvPr id="18434" name="Content Placeholder 2"/>
          <p:cNvSpPr>
            <a:spLocks noGrp="1"/>
          </p:cNvSpPr>
          <p:nvPr>
            <p:ph idx="1"/>
          </p:nvPr>
        </p:nvSpPr>
        <p:spPr>
          <a:xfrm>
            <a:off x="1648745" y="2778748"/>
            <a:ext cx="8894329" cy="2048085"/>
          </a:xfrm>
        </p:spPr>
        <p:txBody>
          <a:bodyPr/>
          <a:lstStyle/>
          <a:p>
            <a:r>
              <a:rPr lang="en-US" sz="1600" dirty="0">
                <a:latin typeface="Lucida Console" panose="020B0609040504020204" pitchFamily="49" charset="0"/>
              </a:rPr>
              <a:t>&lt;</a:t>
            </a:r>
            <a:r>
              <a:rPr lang="en-US" sz="1600" dirty="0" err="1">
                <a:latin typeface="Lucida Console" panose="020B0609040504020204" pitchFamily="49" charset="0"/>
              </a:rPr>
              <a:t>ResourceDictionary</a:t>
            </a:r>
            <a:r>
              <a:rPr lang="en-US" sz="1600" dirty="0">
                <a:latin typeface="Lucida Console" panose="020B0609040504020204" pitchFamily="49" charset="0"/>
              </a:rPr>
              <a:t>&gt;</a:t>
            </a:r>
          </a:p>
          <a:p>
            <a:r>
              <a:rPr lang="en-US" sz="1600" dirty="0">
                <a:latin typeface="Lucida Console" panose="020B0609040504020204" pitchFamily="49" charset="0"/>
              </a:rPr>
              <a:t>  &lt;</a:t>
            </a:r>
            <a:r>
              <a:rPr lang="en-US" sz="1600" dirty="0" err="1">
                <a:latin typeface="Lucida Console" panose="020B0609040504020204" pitchFamily="49" charset="0"/>
              </a:rPr>
              <a:t>common:DecimalDisplayConverter</a:t>
            </a:r>
            <a:r>
              <a:rPr lang="en-US" sz="1600" dirty="0">
                <a:latin typeface="Lucida Console" panose="020B0609040504020204" pitchFamily="49" charset="0"/>
              </a:rPr>
              <a:t> </a:t>
            </a:r>
            <a:r>
              <a:rPr lang="en-US" sz="1600" dirty="0" err="1">
                <a:latin typeface="Lucida Console" panose="020B0609040504020204" pitchFamily="49" charset="0"/>
              </a:rPr>
              <a:t>x:Key</a:t>
            </a:r>
            <a:r>
              <a:rPr lang="en-US" sz="1600" dirty="0">
                <a:latin typeface="Lucida Console" panose="020B0609040504020204" pitchFamily="49" charset="0"/>
              </a:rPr>
              <a:t>="</a:t>
            </a:r>
            <a:r>
              <a:rPr lang="en-US" sz="1600" dirty="0" err="1">
                <a:latin typeface="Lucida Console" panose="020B0609040504020204" pitchFamily="49" charset="0"/>
              </a:rPr>
              <a:t>DecimalDisplayConverter</a:t>
            </a:r>
            <a:r>
              <a:rPr lang="en-US" sz="1600" dirty="0">
                <a:latin typeface="Lucida Console" panose="020B0609040504020204" pitchFamily="49" charset="0"/>
              </a:rPr>
              <a:t>"/</a:t>
            </a:r>
          </a:p>
          <a:p>
            <a:r>
              <a:rPr lang="en-US" sz="1600" dirty="0">
                <a:latin typeface="Lucida Console" panose="020B0609040504020204" pitchFamily="49" charset="0"/>
              </a:rPr>
              <a:t>&lt;/</a:t>
            </a:r>
            <a:r>
              <a:rPr lang="en-US" sz="1600" dirty="0" err="1">
                <a:latin typeface="Lucida Console" panose="020B0609040504020204" pitchFamily="49" charset="0"/>
              </a:rPr>
              <a:t>ResourceDictionary</a:t>
            </a:r>
            <a:r>
              <a:rPr lang="en-US" sz="1600" dirty="0">
                <a:latin typeface="Lucida Console" panose="020B0609040504020204" pitchFamily="49" charset="0"/>
              </a:rPr>
              <a:t>&gt;</a:t>
            </a:r>
          </a:p>
          <a:p>
            <a:r>
              <a:rPr lang="en-US" sz="1600" dirty="0">
                <a:latin typeface="Lucida Console" panose="020B0609040504020204" pitchFamily="49" charset="0"/>
              </a:rPr>
              <a:t>  .</a:t>
            </a:r>
          </a:p>
          <a:p>
            <a:r>
              <a:rPr lang="en-US" sz="1600" dirty="0">
                <a:latin typeface="Lucida Console" panose="020B0609040504020204" pitchFamily="49" charset="0"/>
              </a:rPr>
              <a:t>  .</a:t>
            </a:r>
          </a:p>
          <a:p>
            <a:r>
              <a:rPr lang="en-US" sz="1600" dirty="0">
                <a:latin typeface="Lucida Console" panose="020B0609040504020204" pitchFamily="49" charset="0"/>
              </a:rPr>
              <a:t>  .</a:t>
            </a:r>
          </a:p>
          <a:p>
            <a:r>
              <a:rPr lang="en-US" sz="1600" dirty="0">
                <a:latin typeface="Lucida Console" panose="020B0609040504020204" pitchFamily="49" charset="0"/>
              </a:rPr>
              <a:t>&lt;Label Text="{Binding Altitude,</a:t>
            </a:r>
          </a:p>
          <a:p>
            <a:r>
              <a:rPr lang="en-US" sz="1600" dirty="0">
                <a:latin typeface="Lucida Console" panose="020B0609040504020204" pitchFamily="49" charset="0"/>
              </a:rPr>
              <a:t>  Converter={</a:t>
            </a:r>
            <a:r>
              <a:rPr lang="en-US" sz="1600" dirty="0" err="1">
                <a:latin typeface="Lucida Console" panose="020B0609040504020204" pitchFamily="49" charset="0"/>
              </a:rPr>
              <a:t>StaticResource</a:t>
            </a:r>
            <a:r>
              <a:rPr lang="en-US" sz="1600" dirty="0">
                <a:latin typeface="Lucida Console" panose="020B0609040504020204" pitchFamily="49" charset="0"/>
              </a:rPr>
              <a:t> </a:t>
            </a:r>
            <a:r>
              <a:rPr lang="en-US" sz="1600" dirty="0" err="1">
                <a:latin typeface="Lucida Console" panose="020B0609040504020204" pitchFamily="49" charset="0"/>
              </a:rPr>
              <a:t>DecimalDisplayConverter</a:t>
            </a:r>
            <a:r>
              <a:rPr lang="en-US" sz="1600" dirty="0">
                <a:latin typeface="Lucida Console" panose="020B0609040504020204" pitchFamily="49" charset="0"/>
              </a:rPr>
              <a:t>}}" /&gt;</a:t>
            </a:r>
          </a:p>
        </p:txBody>
      </p:sp>
    </p:spTree>
    <p:extLst>
      <p:ext uri="{BB962C8B-B14F-4D97-AF65-F5344CB8AC3E}">
        <p14:creationId xmlns:p14="http://schemas.microsoft.com/office/powerpoint/2010/main" val="546895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a:xfrm>
            <a:off x="838200" y="1046163"/>
            <a:ext cx="3933825" cy="644525"/>
          </a:xfrm>
        </p:spPr>
        <p:txBody>
          <a:bodyPr/>
          <a:lstStyle/>
          <a:p>
            <a:r>
              <a:rPr lang="en-US" dirty="0"/>
              <a:t>Commands</a:t>
            </a:r>
            <a:endParaRPr lang="en-US" altLang="en-US" dirty="0"/>
          </a:p>
        </p:txBody>
      </p:sp>
      <p:sp>
        <p:nvSpPr>
          <p:cNvPr id="22531" name="Text Placeholder 3"/>
          <p:cNvSpPr>
            <a:spLocks noGrp="1"/>
          </p:cNvSpPr>
          <p:nvPr>
            <p:ph type="body" sz="half" idx="2"/>
          </p:nvPr>
        </p:nvSpPr>
        <p:spPr>
          <a:xfrm>
            <a:off x="839788" y="2447925"/>
            <a:ext cx="3932237" cy="3421063"/>
          </a:xfrm>
        </p:spPr>
        <p:txBody>
          <a:bodyPr/>
          <a:lstStyle/>
          <a:p>
            <a:pPr marL="342900" indent="-342900">
              <a:lnSpc>
                <a:spcPct val="100000"/>
              </a:lnSpc>
              <a:buFont typeface="Arial" charset="0"/>
              <a:buChar char="•"/>
            </a:pPr>
            <a:r>
              <a:rPr lang="en-US" dirty="0">
                <a:latin typeface="Segoe UI" charset="0"/>
                <a:ea typeface="Segoe UI" charset="0"/>
                <a:cs typeface="Segoe UI" charset="0"/>
              </a:rPr>
              <a:t>Separate business logic from UI elements that trigger that logic</a:t>
            </a:r>
          </a:p>
          <a:p>
            <a:pPr marL="342900" indent="-342900">
              <a:lnSpc>
                <a:spcPct val="100000"/>
              </a:lnSpc>
              <a:buFont typeface="Arial" charset="0"/>
              <a:buChar char="•"/>
            </a:pPr>
            <a:r>
              <a:rPr lang="en-US" dirty="0">
                <a:latin typeface="Segoe UI" charset="0"/>
                <a:ea typeface="Segoe UI" charset="0"/>
                <a:cs typeface="Segoe UI" charset="0"/>
              </a:rPr>
              <a:t>Implement the </a:t>
            </a:r>
            <a:r>
              <a:rPr lang="en-US" dirty="0" err="1">
                <a:latin typeface="Segoe UI" charset="0"/>
                <a:ea typeface="Segoe UI" charset="0"/>
                <a:cs typeface="Segoe UI" charset="0"/>
              </a:rPr>
              <a:t>ICommand</a:t>
            </a:r>
            <a:r>
              <a:rPr lang="en-US" dirty="0">
                <a:latin typeface="Segoe UI" charset="0"/>
                <a:ea typeface="Segoe UI" charset="0"/>
                <a:cs typeface="Segoe UI" charset="0"/>
              </a:rPr>
              <a:t> interface</a:t>
            </a:r>
          </a:p>
          <a:p>
            <a:pPr marL="342900" indent="-342900">
              <a:lnSpc>
                <a:spcPct val="100000"/>
              </a:lnSpc>
              <a:buFont typeface="Arial" charset="0"/>
              <a:buChar char="•"/>
            </a:pPr>
            <a:r>
              <a:rPr lang="en-US" dirty="0">
                <a:latin typeface="Segoe UI" charset="0"/>
                <a:ea typeface="Segoe UI" charset="0"/>
                <a:cs typeface="Segoe UI" charset="0"/>
              </a:rPr>
              <a:t>Exposed as view-model properties and bound to Command properties (or equivalent) of controls</a:t>
            </a:r>
          </a:p>
        </p:txBody>
      </p:sp>
      <p:grpSp>
        <p:nvGrpSpPr>
          <p:cNvPr id="5" name="Group 4"/>
          <p:cNvGrpSpPr/>
          <p:nvPr/>
        </p:nvGrpSpPr>
        <p:grpSpPr>
          <a:xfrm>
            <a:off x="5456420" y="2023672"/>
            <a:ext cx="5593861" cy="2788170"/>
            <a:chOff x="3322637" y="2125662"/>
            <a:chExt cx="8229600" cy="3505200"/>
          </a:xfrm>
        </p:grpSpPr>
        <p:sp>
          <p:nvSpPr>
            <p:cNvPr id="6" name="Flowchart: Alternate Process 12"/>
            <p:cNvSpPr/>
            <p:nvPr/>
          </p:nvSpPr>
          <p:spPr bwMode="auto">
            <a:xfrm>
              <a:off x="9190038" y="4030662"/>
              <a:ext cx="2362199" cy="1600200"/>
            </a:xfrm>
            <a:prstGeom prst="flowChartAlternateProcess">
              <a:avLst/>
            </a:prstGeom>
            <a:solidFill>
              <a:schemeClr val="accent5">
                <a:alpha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ea typeface="Segoe UI" pitchFamily="34" charset="0"/>
                  <a:cs typeface="Segoe UI" pitchFamily="34" charset="0"/>
                </a:rPr>
                <a:t>Business Logic</a:t>
              </a:r>
            </a:p>
          </p:txBody>
        </p:sp>
        <p:sp>
          <p:nvSpPr>
            <p:cNvPr id="7" name="Rectangle 6"/>
            <p:cNvSpPr/>
            <p:nvPr/>
          </p:nvSpPr>
          <p:spPr bwMode="auto">
            <a:xfrm>
              <a:off x="3322637" y="2219998"/>
              <a:ext cx="2133600" cy="76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UI Element</a:t>
              </a:r>
            </a:p>
          </p:txBody>
        </p:sp>
        <p:sp>
          <p:nvSpPr>
            <p:cNvPr id="8" name="Oval 7"/>
            <p:cNvSpPr/>
            <p:nvPr/>
          </p:nvSpPr>
          <p:spPr bwMode="auto">
            <a:xfrm>
              <a:off x="5895702" y="2808264"/>
              <a:ext cx="2876550" cy="2057400"/>
            </a:xfrm>
            <a:prstGeom prst="ellipse">
              <a:avLst/>
            </a:prstGeom>
            <a:solidFill>
              <a:schemeClr val="bg1">
                <a:lumMod val="95000"/>
              </a:schemeClr>
            </a:solidFill>
            <a:ln>
              <a:solidFill>
                <a:schemeClr val="tx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50000"/>
                    </a:schemeClr>
                  </a:solidFill>
                  <a:ea typeface="Segoe UI" pitchFamily="34" charset="0"/>
                  <a:cs typeface="Segoe UI" pitchFamily="34" charset="0"/>
                </a:rPr>
                <a:t>Command</a:t>
              </a:r>
            </a:p>
          </p:txBody>
        </p:sp>
        <p:cxnSp>
          <p:nvCxnSpPr>
            <p:cNvPr id="9" name="Straight Connector 8"/>
            <p:cNvCxnSpPr/>
            <p:nvPr/>
          </p:nvCxnSpPr>
          <p:spPr>
            <a:xfrm>
              <a:off x="5741987" y="2219998"/>
              <a:ext cx="0" cy="3410864"/>
            </a:xfrm>
            <a:prstGeom prst="line">
              <a:avLst/>
            </a:prstGeom>
            <a:ln>
              <a:solidFill>
                <a:schemeClr val="bg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904287" y="2125662"/>
              <a:ext cx="0" cy="3410864"/>
            </a:xfrm>
            <a:prstGeom prst="line">
              <a:avLst/>
            </a:prstGeom>
            <a:ln>
              <a:solidFill>
                <a:schemeClr val="bg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18701108"/>
      </p:ext>
    </p:extLst>
  </p:cSld>
  <p:clrMapOvr>
    <a:masterClrMapping/>
  </p:clrMapOvr>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021C999-7B3A-DD4B-A630-F0BB99759982}" vid="{2AC5765B-F6DA-3D4E-ACA2-9EAB5990A0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Event Template - Operation Remote Resupply</Template>
  <TotalTime>1174</TotalTime>
  <Words>1187</Words>
  <Application>Microsoft Office PowerPoint</Application>
  <PresentationFormat>Widescreen</PresentationFormat>
  <Paragraphs>134</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Lucida Console</vt:lpstr>
      <vt:lpstr>Segoe MDL2 Assets</vt:lpstr>
      <vt:lpstr>Segoe UI</vt:lpstr>
      <vt:lpstr>Segoe UI Light</vt:lpstr>
      <vt:lpstr>Segoe UI Semibold</vt:lpstr>
      <vt:lpstr>Office Theme</vt:lpstr>
      <vt:lpstr>PART 1: Model-View-ViewModel (MVVM) and Data Binding</vt:lpstr>
      <vt:lpstr>Xamarin Forms</vt:lpstr>
      <vt:lpstr>The Model-View-ViewModel (MVVM) Pattern</vt:lpstr>
      <vt:lpstr>Data Binding</vt:lpstr>
      <vt:lpstr>Binding a Label Control</vt:lpstr>
      <vt:lpstr>Converters</vt:lpstr>
      <vt:lpstr>Implementing a Value Converter</vt:lpstr>
      <vt:lpstr>Using a Value Converter</vt:lpstr>
      <vt:lpstr>Commands</vt:lpstr>
      <vt:lpstr>Implementing a Command</vt:lpstr>
      <vt:lpstr>Binding a Command to a Button</vt:lpstr>
      <vt:lpstr>Lab Walkthrough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Model-View-ViewModel (MVVM) and Data Binding</dc:title>
  <dc:creator>Katherine Boliek (US)</dc:creator>
  <cp:lastModifiedBy>Scott Peterson</cp:lastModifiedBy>
  <cp:revision>9</cp:revision>
  <cp:lastPrinted>2017-05-26T14:11:55Z</cp:lastPrinted>
  <dcterms:created xsi:type="dcterms:W3CDTF">2017-05-24T19:52:05Z</dcterms:created>
  <dcterms:modified xsi:type="dcterms:W3CDTF">2017-05-26T15:08:04Z</dcterms:modified>
</cp:coreProperties>
</file>